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여기에 인용을 입력하십시오.”"/>
          <p:cNvSpPr txBox="1"/>
          <p:nvPr>
            <p:ph type="body" sz="quarter" idx="22"/>
          </p:nvPr>
        </p:nvSpPr>
        <p:spPr>
          <a:xfrm>
            <a:off x="4833937" y="5986564"/>
            <a:ext cx="14716126" cy="8856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“여기에 인용을 입력하십시오.”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4381499" y="3438525"/>
            <a:ext cx="15621001" cy="3486151"/>
          </a:xfrm>
          <a:prstGeom prst="rect">
            <a:avLst/>
          </a:prstGeom>
        </p:spPr>
        <p:txBody>
          <a:bodyPr lIns="38100" tIns="38100" rIns="38100" bIns="38100" anchor="b"/>
          <a:lstStyle>
            <a:lvl1pPr defTabSz="825500">
              <a:defRPr sz="10800"/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4381499" y="7019925"/>
            <a:ext cx="15621001" cy="1190626"/>
          </a:xfrm>
          <a:prstGeom prst="rect">
            <a:avLst/>
          </a:prstGeom>
        </p:spPr>
        <p:txBody>
          <a:bodyPr lIns="38100" tIns="38100" rIns="38100" bIns="38100" anchor="t"/>
          <a:lstStyle>
            <a:lvl1pPr marL="0" indent="0" algn="ctr" defTabSz="825500">
              <a:spcBef>
                <a:spcPts val="0"/>
              </a:spcBef>
              <a:buSzTx/>
              <a:buNone/>
              <a:defRPr sz="5200"/>
            </a:lvl1pPr>
            <a:lvl2pPr marL="0" indent="0" algn="ctr" defTabSz="825500">
              <a:spcBef>
                <a:spcPts val="0"/>
              </a:spcBef>
              <a:buSzTx/>
              <a:buNone/>
              <a:defRPr sz="5200"/>
            </a:lvl2pPr>
            <a:lvl3pPr marL="0" indent="0" algn="ctr" defTabSz="825500">
              <a:spcBef>
                <a:spcPts val="0"/>
              </a:spcBef>
              <a:buSzTx/>
              <a:buNone/>
              <a:defRPr sz="5200"/>
            </a:lvl3pPr>
            <a:lvl4pPr marL="0" indent="0" algn="ctr" defTabSz="825500">
              <a:spcBef>
                <a:spcPts val="0"/>
              </a:spcBef>
              <a:buSzTx/>
              <a:buNone/>
              <a:defRPr sz="5200"/>
            </a:lvl4pPr>
            <a:lvl5pPr marL="0" indent="0" algn="ctr" defTabSz="825500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1987441" y="11525250"/>
            <a:ext cx="399593" cy="410997"/>
          </a:xfrm>
          <a:prstGeom prst="rect">
            <a:avLst/>
          </a:prstGeom>
        </p:spPr>
        <p:txBody>
          <a:bodyPr lIns="38100" tIns="38100" rIns="38100" bIns="38100"/>
          <a:lstStyle>
            <a:lvl1pPr defTabSz="8255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11973382" y="13073062"/>
            <a:ext cx="427711" cy="485776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51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55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Relationship Id="rId3" Type="http://schemas.openxmlformats.org/officeDocument/2006/relationships/image" Target="../media/image53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png"/><Relationship Id="rId3" Type="http://schemas.openxmlformats.org/officeDocument/2006/relationships/image" Target="../media/image53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1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5.png"/><Relationship Id="rId3" Type="http://schemas.openxmlformats.org/officeDocument/2006/relationships/image" Target="../media/image53.png"/><Relationship Id="rId4" Type="http://schemas.openxmlformats.org/officeDocument/2006/relationships/image" Target="../media/image66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7.png"/><Relationship Id="rId3" Type="http://schemas.openxmlformats.org/officeDocument/2006/relationships/image" Target="../media/image53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Relationship Id="rId3" Type="http://schemas.openxmlformats.org/officeDocument/2006/relationships/image" Target="../media/image68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69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70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gif"/><Relationship Id="rId3" Type="http://schemas.openxmlformats.org/officeDocument/2006/relationships/image" Target="../media/image70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4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7.png"/><Relationship Id="rId3" Type="http://schemas.openxmlformats.org/officeDocument/2006/relationships/image" Target="../media/image2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2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31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gif"/><Relationship Id="rId3" Type="http://schemas.openxmlformats.org/officeDocument/2006/relationships/image" Target="../media/image1.gif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3" Type="http://schemas.openxmlformats.org/officeDocument/2006/relationships/image" Target="../media/image2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Relationship Id="rId3" Type="http://schemas.openxmlformats.org/officeDocument/2006/relationships/image" Target="../media/image40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3" Type="http://schemas.openxmlformats.org/officeDocument/2006/relationships/image" Target="../media/image42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3" Type="http://schemas.openxmlformats.org/officeDocument/2006/relationships/image" Target="../media/image42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Relationship Id="rId3" Type="http://schemas.openxmlformats.org/officeDocument/2006/relationships/image" Target="../media/image40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Relationship Id="rId3" Type="http://schemas.openxmlformats.org/officeDocument/2006/relationships/image" Target="../media/image48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Relationship Id="rId3" Type="http://schemas.openxmlformats.org/officeDocument/2006/relationships/image" Target="../media/image49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Relationship Id="rId3" Type="http://schemas.openxmlformats.org/officeDocument/2006/relationships/image" Target="../media/image49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Relationship Id="rId3" Type="http://schemas.openxmlformats.org/officeDocument/2006/relationships/image" Target="../media/image49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Relationship Id="rId3" Type="http://schemas.openxmlformats.org/officeDocument/2006/relationships/image" Target="../media/image49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Relationship Id="rId3" Type="http://schemas.openxmlformats.org/officeDocument/2006/relationships/image" Target="../media/image49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Relationship Id="rId3" Type="http://schemas.openxmlformats.org/officeDocument/2006/relationships/image" Target="../media/image4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creen Shot 2021-01-29 at 7.29.49 PM.png" descr="Screen Shot 2021-01-29 at 7.29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8711" y="8645943"/>
            <a:ext cx="14786578" cy="4531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Screen Shot 2021-01-29 at 7.02.49 PM.png" descr="Screen Shot 2021-01-29 at 7.02.4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3893" y="444057"/>
            <a:ext cx="14976214" cy="81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190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1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3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   </a:t>
            </a:r>
            <a:r>
              <a:rPr>
                <a:solidFill>
                  <a:srgbClr val="FF2600"/>
                </a:solidFill>
              </a:rPr>
              <a:t>fib(5)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</a:t>
            </a:r>
            <a:r>
              <a:rPr>
                <a:solidFill>
                  <a:srgbClr val="FF2600"/>
                </a:solidFill>
              </a:rPr>
              <a:t>fib(4)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Screen Shot 2021-01-29 at 7.02.49 PM.png" descr="Screen Shot 2021-01-29 at 7.02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46289" y="1075793"/>
            <a:ext cx="4691422" cy="2540211"/>
          </a:xfrm>
          <a:prstGeom prst="rect">
            <a:avLst/>
          </a:prstGeom>
          <a:ln w="12700">
            <a:miter lim="400000"/>
          </a:ln>
        </p:spPr>
      </p:pic>
      <p:sp>
        <p:nvSpPr>
          <p:cNvPr id="875" name="p.349"/>
          <p:cNvSpPr txBox="1"/>
          <p:nvPr/>
        </p:nvSpPr>
        <p:spPr>
          <a:xfrm>
            <a:off x="11142662" y="3787524"/>
            <a:ext cx="2098676" cy="1109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6800">
                <a:solidFill>
                  <a:srgbClr val="3092A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p.349</a:t>
            </a:r>
          </a:p>
        </p:txBody>
      </p:sp>
      <p:pic>
        <p:nvPicPr>
          <p:cNvPr id="876" name="Screen Shot 2021-01-30 at 4.44.38 PM.png" descr="Screen Shot 2021-01-30 at 4.44.3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7300" y="5994489"/>
            <a:ext cx="17069400" cy="1727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Screen Shot 2021-01-30 at 4.11.48 PM.png" descr="Screen Shot 2021-01-30 at 4.11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121" y="582094"/>
            <a:ext cx="16263758" cy="5232239"/>
          </a:xfrm>
          <a:prstGeom prst="rect">
            <a:avLst/>
          </a:prstGeom>
          <a:ln w="12700">
            <a:miter lim="400000"/>
          </a:ln>
        </p:spPr>
      </p:pic>
      <p:sp>
        <p:nvSpPr>
          <p:cNvPr id="879" name="comb_pascal(6,4)…"/>
          <p:cNvSpPr txBox="1"/>
          <p:nvPr/>
        </p:nvSpPr>
        <p:spPr>
          <a:xfrm>
            <a:off x="5738243" y="6309044"/>
            <a:ext cx="7010031" cy="6829240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comb_pascal(6,4)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vector = </a:t>
            </a:r>
            <a:r>
              <a:t>[1, 1, 1, 1,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comb_pascal(6,4)…"/>
          <p:cNvSpPr txBox="1"/>
          <p:nvPr/>
        </p:nvSpPr>
        <p:spPr>
          <a:xfrm>
            <a:off x="5738243" y="6309044"/>
            <a:ext cx="7010031" cy="6829240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comb_pascal(6,4)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vector = </a:t>
            </a:r>
            <a:r>
              <a:t>[</a:t>
            </a:r>
            <a:r>
              <a:rPr>
                <a:solidFill>
                  <a:srgbClr val="0096FF"/>
                </a:solidFill>
              </a:rPr>
              <a:t>1</a:t>
            </a:r>
            <a:r>
              <a:t>, </a:t>
            </a:r>
            <a:r>
              <a:rPr>
                <a:solidFill>
                  <a:srgbClr val="0096FF"/>
                </a:solidFill>
              </a:rPr>
              <a:t>1</a:t>
            </a:r>
            <a:r>
              <a:t>, </a:t>
            </a:r>
            <a:r>
              <a:t>1</a:t>
            </a:r>
            <a:r>
              <a:t>, 1,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</a:t>
            </a:r>
            <a:r>
              <a:rPr>
                <a:solidFill>
                  <a:srgbClr val="FF2F92"/>
                </a:solidFill>
              </a:rPr>
              <a:t>2</a:t>
            </a:r>
            <a:r>
              <a:t>, 1, 1,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pic>
        <p:nvPicPr>
          <p:cNvPr id="882" name="Screen Shot 2021-01-30 at 4.11.48 PM.png" descr="Screen Shot 2021-01-30 at 4.11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121" y="582094"/>
            <a:ext cx="16263758" cy="5232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comb_pascal(6,4)…"/>
          <p:cNvSpPr txBox="1"/>
          <p:nvPr/>
        </p:nvSpPr>
        <p:spPr>
          <a:xfrm>
            <a:off x="5738243" y="6309044"/>
            <a:ext cx="7010031" cy="6829240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comb_pascal(6,4)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vector = </a:t>
            </a:r>
            <a:r>
              <a:t>[1, 1, 1, 1,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</a:t>
            </a:r>
            <a:r>
              <a:rPr>
                <a:solidFill>
                  <a:srgbClr val="0096FF"/>
                </a:solidFill>
              </a:rPr>
              <a:t>2</a:t>
            </a:r>
            <a:r>
              <a:t>, </a:t>
            </a:r>
            <a:r>
              <a:rPr>
                <a:solidFill>
                  <a:srgbClr val="0096FF"/>
                </a:solidFill>
              </a:rPr>
              <a:t>1</a:t>
            </a:r>
            <a:r>
              <a:t>, 1,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2, </a:t>
            </a:r>
            <a:r>
              <a:rPr>
                <a:solidFill>
                  <a:srgbClr val="FF2F92"/>
                </a:solidFill>
              </a:rPr>
              <a:t>3</a:t>
            </a:r>
            <a:r>
              <a:t>, 1,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pic>
        <p:nvPicPr>
          <p:cNvPr id="885" name="Screen Shot 2021-01-30 at 4.11.48 PM.png" descr="Screen Shot 2021-01-30 at 4.11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121" y="582094"/>
            <a:ext cx="16263758" cy="5232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comb_pascal(6,4)…"/>
          <p:cNvSpPr txBox="1"/>
          <p:nvPr/>
        </p:nvSpPr>
        <p:spPr>
          <a:xfrm>
            <a:off x="5738243" y="6309044"/>
            <a:ext cx="7010031" cy="6829240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comb_pascal(6,4)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vector = </a:t>
            </a:r>
            <a:r>
              <a:t>[1, 1, 1, 1,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2, 1, 1,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2, </a:t>
            </a:r>
            <a:r>
              <a:rPr>
                <a:solidFill>
                  <a:srgbClr val="0096FF"/>
                </a:solidFill>
              </a:rPr>
              <a:t>3</a:t>
            </a:r>
            <a:r>
              <a:t>, </a:t>
            </a:r>
            <a:r>
              <a:rPr>
                <a:solidFill>
                  <a:srgbClr val="0096FF"/>
                </a:solidFill>
              </a:rPr>
              <a:t>1</a:t>
            </a:r>
            <a:r>
              <a:t>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</a:t>
            </a:r>
            <a:r>
              <a:rPr>
                <a:solidFill>
                  <a:srgbClr val="FF2F92"/>
                </a:solidFill>
              </a:rPr>
              <a:t>4</a:t>
            </a:r>
            <a:r>
              <a:t>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pic>
        <p:nvPicPr>
          <p:cNvPr id="888" name="Screen Shot 2021-01-30 at 4.11.48 PM.png" descr="Screen Shot 2021-01-30 at 4.11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121" y="582094"/>
            <a:ext cx="16263758" cy="5232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comb_pascal(6,4)…"/>
          <p:cNvSpPr txBox="1"/>
          <p:nvPr/>
        </p:nvSpPr>
        <p:spPr>
          <a:xfrm>
            <a:off x="5738243" y="6309044"/>
            <a:ext cx="7010031" cy="6829240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comb_pascal(6,4)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vector = </a:t>
            </a:r>
            <a:r>
              <a:t>[1, 1, 1, 1,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2, 1, 1,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1,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</a:t>
            </a:r>
            <a:r>
              <a:rPr>
                <a:solidFill>
                  <a:srgbClr val="0096FF"/>
                </a:solidFill>
              </a:rPr>
              <a:t>4</a:t>
            </a:r>
            <a:r>
              <a:t>, </a:t>
            </a:r>
            <a:r>
              <a:rPr>
                <a:solidFill>
                  <a:srgbClr val="0096FF"/>
                </a:solidFill>
              </a:rPr>
              <a:t>1</a:t>
            </a:r>
            <a:r>
              <a:t>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4, </a:t>
            </a:r>
            <a:r>
              <a:rPr>
                <a:solidFill>
                  <a:srgbClr val="FF2F92"/>
                </a:solidFill>
              </a:rPr>
              <a:t>5</a:t>
            </a:r>
            <a:r>
              <a:t>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pic>
        <p:nvPicPr>
          <p:cNvPr id="891" name="Screen Shot 2021-01-30 at 4.11.48 PM.png" descr="Screen Shot 2021-01-30 at 4.11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121" y="582094"/>
            <a:ext cx="16263758" cy="5232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comb_pascal(6,4)…"/>
          <p:cNvSpPr txBox="1"/>
          <p:nvPr/>
        </p:nvSpPr>
        <p:spPr>
          <a:xfrm>
            <a:off x="5738243" y="6309044"/>
            <a:ext cx="7010031" cy="6829240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comb_pascal(6,4)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vector = </a:t>
            </a:r>
            <a:r>
              <a:t>[1, 1, 1, 1,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2, 1, 1,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1,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4,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</a:t>
            </a:r>
            <a:r>
              <a:rPr>
                <a:solidFill>
                  <a:srgbClr val="0096FF"/>
                </a:solidFill>
              </a:rPr>
              <a:t>1</a:t>
            </a:r>
            <a:r>
              <a:t>, </a:t>
            </a:r>
            <a:r>
              <a:rPr>
                <a:solidFill>
                  <a:srgbClr val="0096FF"/>
                </a:solidFill>
              </a:rPr>
              <a:t>2</a:t>
            </a:r>
            <a:r>
              <a:t>, 3, 4, 5]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</a:t>
            </a:r>
            <a:r>
              <a:rPr>
                <a:solidFill>
                  <a:srgbClr val="FF2F92"/>
                </a:solidFill>
              </a:rPr>
              <a:t>3</a:t>
            </a:r>
            <a:r>
              <a:t>, 3, 4, 5]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pic>
        <p:nvPicPr>
          <p:cNvPr id="894" name="Screen Shot 2021-01-30 at 4.11.48 PM.png" descr="Screen Shot 2021-01-30 at 4.11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121" y="582094"/>
            <a:ext cx="16263758" cy="5232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comb_pascal(6,4)…"/>
          <p:cNvSpPr txBox="1"/>
          <p:nvPr/>
        </p:nvSpPr>
        <p:spPr>
          <a:xfrm>
            <a:off x="5738243" y="6309044"/>
            <a:ext cx="7010031" cy="6829240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comb_pascal(6,4)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vector = </a:t>
            </a:r>
            <a:r>
              <a:t>[1, 1, 1, 1,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2, 1, 1,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1,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4,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4, 5]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</a:t>
            </a:r>
            <a:r>
              <a:rPr>
                <a:solidFill>
                  <a:srgbClr val="0096FF"/>
                </a:solidFill>
              </a:rPr>
              <a:t>3</a:t>
            </a:r>
            <a:r>
              <a:t>, </a:t>
            </a:r>
            <a:r>
              <a:rPr>
                <a:solidFill>
                  <a:srgbClr val="0096FF"/>
                </a:solidFill>
              </a:rPr>
              <a:t>3</a:t>
            </a:r>
            <a:r>
              <a:t>, 4, 5]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3, </a:t>
            </a:r>
            <a:r>
              <a:rPr>
                <a:solidFill>
                  <a:srgbClr val="FF2F92"/>
                </a:solidFill>
              </a:rPr>
              <a:t>6</a:t>
            </a:r>
            <a:r>
              <a:t>, 4, 5]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</a:t>
            </a:r>
          </a:p>
        </p:txBody>
      </p:sp>
      <p:pic>
        <p:nvPicPr>
          <p:cNvPr id="897" name="Screen Shot 2021-01-30 at 4.11.48 PM.png" descr="Screen Shot 2021-01-30 at 4.11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121" y="582094"/>
            <a:ext cx="16263758" cy="5232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comb_pascal(6,4)…"/>
          <p:cNvSpPr txBox="1"/>
          <p:nvPr/>
        </p:nvSpPr>
        <p:spPr>
          <a:xfrm>
            <a:off x="5738243" y="6309044"/>
            <a:ext cx="7010031" cy="6829240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comb_pascal(6,4)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vector = </a:t>
            </a:r>
            <a:r>
              <a:t>[1, 1, 1, 1,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2, 1, 1,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1,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4,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4, 5]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3, 3, 4, 5]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3, </a:t>
            </a:r>
            <a:r>
              <a:rPr>
                <a:solidFill>
                  <a:srgbClr val="0096FF"/>
                </a:solidFill>
              </a:rPr>
              <a:t>6</a:t>
            </a:r>
            <a:r>
              <a:t>, </a:t>
            </a:r>
            <a:r>
              <a:rPr>
                <a:solidFill>
                  <a:srgbClr val="0096FF"/>
                </a:solidFill>
              </a:rPr>
              <a:t>4</a:t>
            </a:r>
            <a:r>
              <a:t>, 5]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3, 6, </a:t>
            </a:r>
            <a:r>
              <a:rPr>
                <a:solidFill>
                  <a:srgbClr val="FF2F92"/>
                </a:solidFill>
              </a:rPr>
              <a:t>10</a:t>
            </a:r>
            <a:r>
              <a:t>, 5]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</a:t>
            </a:r>
          </a:p>
        </p:txBody>
      </p:sp>
      <p:pic>
        <p:nvPicPr>
          <p:cNvPr id="900" name="Screen Shot 2021-01-30 at 4.11.48 PM.png" descr="Screen Shot 2021-01-30 at 4.11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121" y="582094"/>
            <a:ext cx="16263758" cy="5232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comb_pascal(6,4)…"/>
          <p:cNvSpPr txBox="1"/>
          <p:nvPr/>
        </p:nvSpPr>
        <p:spPr>
          <a:xfrm>
            <a:off x="5738243" y="6309044"/>
            <a:ext cx="7010031" cy="6829240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comb_pascal(6,4)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vector = </a:t>
            </a:r>
            <a:r>
              <a:t>[1, 1, 1, 1,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2, 1, 1,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1,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4, 1]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4, 5]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3, 3, 4, 5]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3, 6, 4, 5]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3, 6, </a:t>
            </a:r>
            <a:r>
              <a:rPr>
                <a:solidFill>
                  <a:srgbClr val="0096FF"/>
                </a:solidFill>
              </a:rPr>
              <a:t>10</a:t>
            </a:r>
            <a:r>
              <a:t>, </a:t>
            </a:r>
            <a:r>
              <a:rPr>
                <a:solidFill>
                  <a:srgbClr val="0096FF"/>
                </a:solidFill>
              </a:rPr>
              <a:t>5</a:t>
            </a:r>
            <a:r>
              <a:t>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   =&gt; [1, 3, 6, 10, </a:t>
            </a:r>
            <a:r>
              <a:rPr>
                <a:solidFill>
                  <a:srgbClr val="FF2F92"/>
                </a:solidFill>
              </a:rPr>
              <a:t>15</a:t>
            </a:r>
            <a:r>
              <a:t>]</a:t>
            </a:r>
          </a:p>
        </p:txBody>
      </p:sp>
      <p:pic>
        <p:nvPicPr>
          <p:cNvPr id="903" name="Screen Shot 2021-01-30 at 4.11.48 PM.png" descr="Screen Shot 2021-01-30 at 4.11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121" y="582094"/>
            <a:ext cx="16263758" cy="5232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195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8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</a:t>
            </a:r>
            <a:r>
              <a:rPr>
                <a:solidFill>
                  <a:srgbClr val="FF2600"/>
                </a:solidFill>
              </a:rPr>
              <a:t>fib(4)</a:t>
            </a:r>
            <a:r>
              <a:t>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(</a:t>
            </a:r>
            <a:r>
              <a:rPr>
                <a:solidFill>
                  <a:srgbClr val="FF2600"/>
                </a:solidFill>
              </a:rPr>
              <a:t>fib(3) + fib(2)</a:t>
            </a:r>
            <a:r>
              <a:t>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Screen Shot 2021-01-29 at 7.29.49 PM.png" descr="Screen Shot 2021-01-29 at 7.29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0641" y="3109799"/>
            <a:ext cx="12819788" cy="3928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06" name="Screen Shot 2021-01-30 at 3.19.25 PM.png" descr="Screen Shot 2021-01-30 at 3.19.2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3275" y="1174375"/>
            <a:ext cx="8941754" cy="11367250"/>
          </a:xfrm>
          <a:prstGeom prst="rect">
            <a:avLst/>
          </a:prstGeom>
          <a:ln w="12700">
            <a:miter lim="400000"/>
          </a:ln>
        </p:spPr>
      </p:pic>
      <p:sp>
        <p:nvSpPr>
          <p:cNvPr id="907" name="✔︎"/>
          <p:cNvSpPr txBox="1"/>
          <p:nvPr/>
        </p:nvSpPr>
        <p:spPr>
          <a:xfrm>
            <a:off x="12609803" y="9947385"/>
            <a:ext cx="843361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>
                <a:solidFill>
                  <a:srgbClr val="FF2600"/>
                </a:solidFill>
              </a:defRPr>
            </a:lvl1pPr>
          </a:lstStyle>
          <a:p>
            <a:pPr/>
            <a:r>
              <a:t>✔︎</a:t>
            </a:r>
          </a:p>
        </p:txBody>
      </p:sp>
      <p:grpSp>
        <p:nvGrpSpPr>
          <p:cNvPr id="912" name="Group"/>
          <p:cNvGrpSpPr/>
          <p:nvPr/>
        </p:nvGrpSpPr>
        <p:grpSpPr>
          <a:xfrm>
            <a:off x="13461141" y="7752018"/>
            <a:ext cx="7409913" cy="4259738"/>
            <a:chOff x="0" y="0"/>
            <a:chExt cx="7409912" cy="4259736"/>
          </a:xfrm>
        </p:grpSpPr>
        <p:pic>
          <p:nvPicPr>
            <p:cNvPr id="908" name="Screen Shot 2021-01-30 at 3.20.55 PM.png" descr="Screen Shot 2021-01-30 at 3.20.55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014034" cy="9550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9" name="Screen Shot 2021-01-30 at 3.21.13 PM.png" descr="Screen Shot 2021-01-30 at 3.21.13 PM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2626" y="1056082"/>
              <a:ext cx="2694618" cy="989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0" name="Screen Shot 2021-01-30 at 3.21.30 PM.png" descr="Screen Shot 2021-01-30 at 3.21.30 PM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2353" y="2146273"/>
              <a:ext cx="7367560" cy="10573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1" name="Screen Shot 2021-01-30 at 3.21.47 PM.png" descr="Screen Shot 2021-01-30 at 3.21.47 PM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4109" y="3304682"/>
              <a:ext cx="4536507" cy="9550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1까지 줄이는 최소 스텝"/>
          <p:cNvSpPr txBox="1"/>
          <p:nvPr>
            <p:ph type="title" idx="4294967295"/>
          </p:nvPr>
        </p:nvSpPr>
        <p:spPr>
          <a:xfrm>
            <a:off x="6497938" y="944106"/>
            <a:ext cx="11388124" cy="1411603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550425">
              <a:defRPr b="1" sz="804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1까지 줄이는 최소 스텝</a:t>
            </a:r>
          </a:p>
        </p:txBody>
      </p:sp>
      <p:pic>
        <p:nvPicPr>
          <p:cNvPr id="915" name="Screen Shot 2021-01-17 at 11.32.14 PM.png" descr="Screen Shot 2021-01-17 at 11.32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36614" y="4521641"/>
            <a:ext cx="4216401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6" name="Screen Shot 2021-01-25 at 10.30.35 PM.png" descr="Screen Shot 2021-01-25 at 10.30.3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2169" y="3368460"/>
            <a:ext cx="18523262" cy="4456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917" name="Screen Shot 2021-01-25 at 10.30.49 PM.png" descr="Screen Shot 2021-01-25 at 10.30.4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81943" y="6408167"/>
            <a:ext cx="9601940" cy="6453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1까지 줄이는 최소 스텝"/>
          <p:cNvSpPr txBox="1"/>
          <p:nvPr>
            <p:ph type="title" idx="4294967295"/>
          </p:nvPr>
        </p:nvSpPr>
        <p:spPr>
          <a:xfrm>
            <a:off x="6497938" y="944106"/>
            <a:ext cx="11388124" cy="1411603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550425">
              <a:defRPr b="1" sz="804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1까지 줄이는 최소 스텝</a:t>
            </a:r>
          </a:p>
        </p:txBody>
      </p:sp>
      <p:pic>
        <p:nvPicPr>
          <p:cNvPr id="920" name="Screen Shot 2021-01-17 at 11.32.14 PM.png" descr="Screen Shot 2021-01-17 at 11.32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36614" y="4521641"/>
            <a:ext cx="4216401" cy="647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1" name="Group"/>
          <p:cNvGrpSpPr/>
          <p:nvPr/>
        </p:nvGrpSpPr>
        <p:grpSpPr>
          <a:xfrm>
            <a:off x="3211755" y="2951497"/>
            <a:ext cx="17960490" cy="7056391"/>
            <a:chOff x="0" y="0"/>
            <a:chExt cx="17960488" cy="7056389"/>
          </a:xfrm>
        </p:grpSpPr>
        <p:grpSp>
          <p:nvGrpSpPr>
            <p:cNvPr id="929" name="Group"/>
            <p:cNvGrpSpPr/>
            <p:nvPr/>
          </p:nvGrpSpPr>
          <p:grpSpPr>
            <a:xfrm>
              <a:off x="0" y="-1"/>
              <a:ext cx="17960489" cy="7056391"/>
              <a:chOff x="0" y="0"/>
              <a:chExt cx="17960488" cy="7056389"/>
            </a:xfrm>
          </p:grpSpPr>
          <p:grpSp>
            <p:nvGrpSpPr>
              <p:cNvPr id="927" name="Group"/>
              <p:cNvGrpSpPr/>
              <p:nvPr/>
            </p:nvGrpSpPr>
            <p:grpSpPr>
              <a:xfrm>
                <a:off x="0" y="3220447"/>
                <a:ext cx="17960489" cy="3835943"/>
                <a:chOff x="0" y="0"/>
                <a:chExt cx="17960488" cy="3835942"/>
              </a:xfrm>
            </p:grpSpPr>
            <p:pic>
              <p:nvPicPr>
                <p:cNvPr id="921" name="Screen Shot 2021-01-25 at 10.32.10 PM.png" descr="Screen Shot 2021-01-25 at 10.32.10 PM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17960489" cy="158420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926" name="Group"/>
                <p:cNvGrpSpPr/>
                <p:nvPr/>
              </p:nvGrpSpPr>
              <p:grpSpPr>
                <a:xfrm>
                  <a:off x="2383709" y="2159904"/>
                  <a:ext cx="12452607" cy="1676039"/>
                  <a:chOff x="0" y="0"/>
                  <a:chExt cx="12452605" cy="1676037"/>
                </a:xfrm>
              </p:grpSpPr>
              <p:pic>
                <p:nvPicPr>
                  <p:cNvPr id="922" name="Screen Shot 2021-01-25 at 10.32.24 PM.png" descr="Screen Shot 2021-01-25 at 10.32.24 PM.png"/>
                  <p:cNvPicPr>
                    <a:picLocks noChangeAspect="1"/>
                  </p:cNvPicPr>
                  <p:nvPr/>
                </p:nvPicPr>
                <p:blipFill>
                  <a:blip r:embed="rId4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12452606" cy="81052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grpSp>
                <p:nvGrpSpPr>
                  <p:cNvPr id="925" name="Group"/>
                  <p:cNvGrpSpPr/>
                  <p:nvPr/>
                </p:nvGrpSpPr>
                <p:grpSpPr>
                  <a:xfrm>
                    <a:off x="1441439" y="883934"/>
                    <a:ext cx="10913717" cy="792104"/>
                    <a:chOff x="0" y="0"/>
                    <a:chExt cx="10913716" cy="792103"/>
                  </a:xfrm>
                </p:grpSpPr>
                <p:pic>
                  <p:nvPicPr>
                    <p:cNvPr id="923" name="Screen Shot 2021-01-25 at 10.32.31 PM.png" descr="Screen Shot 2021-01-25 at 10.32.31 PM.png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0" y="36842"/>
                      <a:ext cx="4236833" cy="755262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24" name="Screen Shot 2021-01-25 at 10.32.39 PM.png" descr="Screen Shot 2021-01-25 at 10.32.39 PM.png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4061099" y="0"/>
                      <a:ext cx="6852618" cy="681578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</p:grpSp>
          </p:grpSp>
          <p:pic>
            <p:nvPicPr>
              <p:cNvPr id="928" name="Screen Shot 2021-01-25 at 10.35.01 PM.png" descr="Screen Shot 2021-01-25 at 10.35.01 PM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07893" y="0"/>
                <a:ext cx="16744701" cy="27631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30" name="Rectangle"/>
            <p:cNvSpPr/>
            <p:nvPr/>
          </p:nvSpPr>
          <p:spPr>
            <a:xfrm>
              <a:off x="2290643" y="5227301"/>
              <a:ext cx="12962981" cy="181304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932" name="Screen Shot 2021-01-25 at 10.30.49 PM.png" descr="Screen Shot 2021-01-25 at 10.30.49 P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87379" y="8607803"/>
            <a:ext cx="7009242" cy="471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Screen Shot 2021-01-30 at 4.14.31 PM.png" descr="Screen Shot 2021-01-30 at 4.14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7950" y="3216597"/>
            <a:ext cx="15488100" cy="7282806"/>
          </a:xfrm>
          <a:prstGeom prst="rect">
            <a:avLst/>
          </a:prstGeom>
          <a:ln w="12700">
            <a:miter lim="400000"/>
          </a:ln>
        </p:spPr>
      </p:pic>
      <p:sp>
        <p:nvSpPr>
          <p:cNvPr id="935" name="재귀 알고리즘"/>
          <p:cNvSpPr txBox="1"/>
          <p:nvPr>
            <p:ph type="title" idx="4294967295"/>
          </p:nvPr>
        </p:nvSpPr>
        <p:spPr>
          <a:xfrm>
            <a:off x="6497938" y="961905"/>
            <a:ext cx="11388124" cy="1411602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550425">
              <a:defRPr b="1" sz="804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재귀 알고리즘</a:t>
            </a:r>
          </a:p>
        </p:txBody>
      </p:sp>
      <p:pic>
        <p:nvPicPr>
          <p:cNvPr id="936" name="Screen Shot 2021-01-17 at 11.32.14 PM.png" descr="Screen Shot 2021-01-17 at 11.32.1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136614" y="4521641"/>
            <a:ext cx="4216401" cy="647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Screen Shot 2021-01-30 at 4.14.52 PM.png" descr="Screen Shot 2021-01-30 at 4.14.5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0379" y="7552941"/>
            <a:ext cx="13107807" cy="4687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939" name="Screen Shot 2021-01-17 at 11.32.14 PM.png" descr="Screen Shot 2021-01-17 at 11.32.1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136614" y="4521641"/>
            <a:ext cx="4216401" cy="647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42" name="Group"/>
          <p:cNvGrpSpPr/>
          <p:nvPr/>
        </p:nvGrpSpPr>
        <p:grpSpPr>
          <a:xfrm>
            <a:off x="16801895" y="1338988"/>
            <a:ext cx="5418365" cy="10683790"/>
            <a:chOff x="0" y="0"/>
            <a:chExt cx="5418363" cy="10683790"/>
          </a:xfrm>
        </p:grpSpPr>
        <p:pic>
          <p:nvPicPr>
            <p:cNvPr id="940" name="Screen Shot 2021-01-25 at 10.43.37 PM.png" descr="Screen Shot 2021-01-25 at 10.43.37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418364" cy="72191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1" name="Screen Shot 2021-01-25 at 10.44.02 PM.png" descr="Screen Shot 2021-01-25 at 10.44.02 PM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7161853"/>
              <a:ext cx="5418364" cy="35219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43" name="Screen Shot 2021-01-30 at 4.14.31 PM.png" descr="Screen Shot 2021-01-30 at 4.14.31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77719" y="931272"/>
            <a:ext cx="13107807" cy="61635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Screen Shot 2021-01-30 at 4.16.46 PM.png" descr="Screen Shot 2021-01-30 at 4.16.4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572" y="2570272"/>
            <a:ext cx="16271049" cy="10796199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탐욕 알고리즘"/>
          <p:cNvSpPr txBox="1"/>
          <p:nvPr>
            <p:ph type="title" idx="4294967295"/>
          </p:nvPr>
        </p:nvSpPr>
        <p:spPr>
          <a:xfrm>
            <a:off x="6497938" y="961905"/>
            <a:ext cx="11388124" cy="1411602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550425">
              <a:defRPr b="1" sz="804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탐욕 알고리즘</a:t>
            </a:r>
          </a:p>
        </p:txBody>
      </p:sp>
      <p:pic>
        <p:nvPicPr>
          <p:cNvPr id="947" name="Screen Shot 2021-01-17 at 11.32.14 PM.png" descr="Screen Shot 2021-01-17 at 11.32.1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136614" y="4521641"/>
            <a:ext cx="4216401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8" name="Screen Shot 2021-01-25 at 10.47.35 PM.png" descr="Screen Shot 2021-01-25 at 10.47.3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66080" y="3959332"/>
            <a:ext cx="10595019" cy="3239243"/>
          </a:xfrm>
          <a:prstGeom prst="rect">
            <a:avLst/>
          </a:prstGeom>
          <a:ln w="50800">
            <a:solidFill>
              <a:srgbClr val="7A81FF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Screen Shot 2021-01-30 at 4.17.26 PM.png" descr="Screen Shot 2021-01-30 at 4.17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5011" y="2986250"/>
            <a:ext cx="13813978" cy="9310361"/>
          </a:xfrm>
          <a:prstGeom prst="rect">
            <a:avLst/>
          </a:prstGeom>
          <a:ln w="12700">
            <a:miter lim="400000"/>
          </a:ln>
        </p:spPr>
      </p:pic>
      <p:sp>
        <p:nvSpPr>
          <p:cNvPr id="951" name="메모해두기 알고리즘"/>
          <p:cNvSpPr txBox="1"/>
          <p:nvPr>
            <p:ph type="title" idx="4294967295"/>
          </p:nvPr>
        </p:nvSpPr>
        <p:spPr>
          <a:xfrm>
            <a:off x="6497938" y="961905"/>
            <a:ext cx="11388124" cy="1411602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550425">
              <a:defRPr b="1" sz="804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메모해두기 알고리즘</a:t>
            </a:r>
          </a:p>
        </p:txBody>
      </p:sp>
      <p:pic>
        <p:nvPicPr>
          <p:cNvPr id="952" name="Screen Shot 2021-01-17 at 11.32.14 PM.png" descr="Screen Shot 2021-01-17 at 11.32.1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136614" y="4521641"/>
            <a:ext cx="4216401" cy="647701"/>
          </a:xfrm>
          <a:prstGeom prst="rect">
            <a:avLst/>
          </a:prstGeom>
          <a:ln w="12700">
            <a:miter lim="400000"/>
          </a:ln>
        </p:spPr>
      </p:pic>
      <p:sp>
        <p:nvSpPr>
          <p:cNvPr id="953" name="Arrow"/>
          <p:cNvSpPr/>
          <p:nvPr/>
        </p:nvSpPr>
        <p:spPr>
          <a:xfrm>
            <a:off x="20972984" y="6627360"/>
            <a:ext cx="1270001" cy="1270001"/>
          </a:xfrm>
          <a:prstGeom prst="rightArrow">
            <a:avLst>
              <a:gd name="adj1" fmla="val 51263"/>
              <a:gd name="adj2" fmla="val 63364"/>
            </a:avLst>
          </a:prstGeom>
          <a:solidFill>
            <a:srgbClr val="3092A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표채워풀기 알고리즘"/>
          <p:cNvSpPr txBox="1"/>
          <p:nvPr>
            <p:ph type="title" idx="4294967295"/>
          </p:nvPr>
        </p:nvSpPr>
        <p:spPr>
          <a:xfrm>
            <a:off x="6497938" y="961905"/>
            <a:ext cx="11388124" cy="1411602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550425">
              <a:defRPr b="1" sz="804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표채워풀기 알고리즘</a:t>
            </a:r>
          </a:p>
        </p:txBody>
      </p:sp>
      <p:pic>
        <p:nvPicPr>
          <p:cNvPr id="956" name="Screen Shot 2021-01-17 at 11.32.14 PM.png" descr="Screen Shot 2021-01-17 at 11.32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36614" y="4521641"/>
            <a:ext cx="4216401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7" name="Screen Shot 2021-01-25 at 10.56.41 PM.png" descr="Screen Shot 2021-01-25 at 10.56.4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9592" y="2989473"/>
            <a:ext cx="13844816" cy="6542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Screen Shot 2021-01-29 at 7.02.49 PM.png" descr="Screen Shot 2021-01-29 at 7.02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46289" y="1075793"/>
            <a:ext cx="4691422" cy="2540211"/>
          </a:xfrm>
          <a:prstGeom prst="rect">
            <a:avLst/>
          </a:prstGeom>
          <a:ln w="12700">
            <a:miter lim="400000"/>
          </a:ln>
        </p:spPr>
      </p:pic>
      <p:sp>
        <p:nvSpPr>
          <p:cNvPr id="960" name="p.357"/>
          <p:cNvSpPr txBox="1"/>
          <p:nvPr/>
        </p:nvSpPr>
        <p:spPr>
          <a:xfrm>
            <a:off x="11142662" y="3787524"/>
            <a:ext cx="2098676" cy="1109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6800">
                <a:solidFill>
                  <a:srgbClr val="3092A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p.357</a:t>
            </a:r>
          </a:p>
        </p:txBody>
      </p:sp>
      <p:pic>
        <p:nvPicPr>
          <p:cNvPr id="961" name="Screen Shot 2021-01-30 at 4.44.20 PM.png" descr="Screen Shot 2021-01-30 at 4.44.2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4945" y="6121248"/>
            <a:ext cx="15274110" cy="1473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Screen Shot 2021-01-29 at 7.29.49 PM.png" descr="Screen Shot 2021-01-29 at 7.29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0641" y="3109799"/>
            <a:ext cx="12819788" cy="3928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64" name="Screen Shot 2021-01-30 at 3.19.25 PM.png" descr="Screen Shot 2021-01-30 at 3.19.2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3275" y="1174375"/>
            <a:ext cx="8941754" cy="11367250"/>
          </a:xfrm>
          <a:prstGeom prst="rect">
            <a:avLst/>
          </a:prstGeom>
          <a:ln w="12700">
            <a:miter lim="400000"/>
          </a:ln>
        </p:spPr>
      </p:pic>
      <p:sp>
        <p:nvSpPr>
          <p:cNvPr id="965" name="✔︎"/>
          <p:cNvSpPr txBox="1"/>
          <p:nvPr/>
        </p:nvSpPr>
        <p:spPr>
          <a:xfrm>
            <a:off x="12584403" y="11064985"/>
            <a:ext cx="843361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>
                <a:solidFill>
                  <a:srgbClr val="FF2600"/>
                </a:solidFill>
              </a:defRPr>
            </a:lvl1pPr>
          </a:lstStyle>
          <a:p>
            <a:pPr/>
            <a:r>
              <a:t>✔︎</a:t>
            </a:r>
          </a:p>
        </p:txBody>
      </p:sp>
      <p:grpSp>
        <p:nvGrpSpPr>
          <p:cNvPr id="970" name="Group"/>
          <p:cNvGrpSpPr/>
          <p:nvPr/>
        </p:nvGrpSpPr>
        <p:grpSpPr>
          <a:xfrm>
            <a:off x="13461141" y="7752018"/>
            <a:ext cx="7409913" cy="4259738"/>
            <a:chOff x="0" y="0"/>
            <a:chExt cx="7409912" cy="4259736"/>
          </a:xfrm>
        </p:grpSpPr>
        <p:pic>
          <p:nvPicPr>
            <p:cNvPr id="966" name="Screen Shot 2021-01-30 at 3.20.55 PM.png" descr="Screen Shot 2021-01-30 at 3.20.55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014034" cy="9550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67" name="Screen Shot 2021-01-30 at 3.21.13 PM.png" descr="Screen Shot 2021-01-30 at 3.21.13 PM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2626" y="1056082"/>
              <a:ext cx="2694618" cy="989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68" name="Screen Shot 2021-01-30 at 3.21.30 PM.png" descr="Screen Shot 2021-01-30 at 3.21.30 PM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2353" y="2146273"/>
              <a:ext cx="7367560" cy="10573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69" name="Screen Shot 2021-01-30 at 3.21.47 PM.png" descr="Screen Shot 2021-01-30 at 3.21.47 PM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4109" y="3304682"/>
              <a:ext cx="4536507" cy="9550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00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3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</a:t>
            </a:r>
            <a:r>
              <a:rPr>
                <a:solidFill>
                  <a:srgbClr val="FF2600"/>
                </a:solidFill>
              </a:rPr>
              <a:t>fib(3)</a:t>
            </a:r>
            <a:r>
              <a:t>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(</a:t>
            </a:r>
            <a:r>
              <a:rPr>
                <a:solidFill>
                  <a:srgbClr val="FF2600"/>
                </a:solidFill>
              </a:rPr>
              <a:t>(fib(2) + fib(1))</a:t>
            </a:r>
            <a:r>
              <a:t>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Tower_of_Hanoi.jpg" descr="Tower_of_Hano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9576" y="3480146"/>
            <a:ext cx="18036749" cy="7939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73" name="Screen Shot 2021-01-25 at 11.02.10 PM.png" descr="Screen Shot 2021-01-25 at 11.02.1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14650" y="12296260"/>
            <a:ext cx="7086601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974" name="하노이의 탑"/>
          <p:cNvSpPr txBox="1"/>
          <p:nvPr>
            <p:ph type="title" idx="4294967295"/>
          </p:nvPr>
        </p:nvSpPr>
        <p:spPr>
          <a:xfrm>
            <a:off x="9746322" y="804196"/>
            <a:ext cx="5623257" cy="1613468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하노이의 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Tower_of_Hanoi_4.gif" descr="Tower_of_Hanoi_4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4984" y="4145903"/>
            <a:ext cx="13885934" cy="5424194"/>
          </a:xfrm>
          <a:prstGeom prst="rect">
            <a:avLst/>
          </a:prstGeom>
          <a:ln w="12700">
            <a:miter lim="400000"/>
          </a:ln>
        </p:spPr>
      </p:pic>
      <p:sp>
        <p:nvSpPr>
          <p:cNvPr id="977" name="하노이의 탑"/>
          <p:cNvSpPr txBox="1"/>
          <p:nvPr>
            <p:ph type="title" idx="4294967295"/>
          </p:nvPr>
        </p:nvSpPr>
        <p:spPr>
          <a:xfrm>
            <a:off x="9746322" y="804196"/>
            <a:ext cx="5623257" cy="1613468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하노이의 탑</a:t>
            </a:r>
          </a:p>
        </p:txBody>
      </p:sp>
      <p:pic>
        <p:nvPicPr>
          <p:cNvPr id="978" name="Screen Shot 2021-01-25 at 11.02.10 PM.png" descr="Screen Shot 2021-01-25 at 11.02.1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14650" y="12296260"/>
            <a:ext cx="7086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roup"/>
          <p:cNvGrpSpPr/>
          <p:nvPr/>
        </p:nvGrpSpPr>
        <p:grpSpPr>
          <a:xfrm>
            <a:off x="4897866" y="2937510"/>
            <a:ext cx="15320169" cy="4391421"/>
            <a:chOff x="0" y="0"/>
            <a:chExt cx="15320167" cy="4391420"/>
          </a:xfrm>
        </p:grpSpPr>
        <p:pic>
          <p:nvPicPr>
            <p:cNvPr id="980" name="Screen Shot 2021-01-25 at 11.08.31 PM.png" descr="Screen Shot 2021-01-25 at 11.08.31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532443"/>
              <a:ext cx="15320168" cy="28589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83" name="Group"/>
            <p:cNvGrpSpPr/>
            <p:nvPr/>
          </p:nvGrpSpPr>
          <p:grpSpPr>
            <a:xfrm>
              <a:off x="2232103" y="0"/>
              <a:ext cx="10855961" cy="788684"/>
              <a:chOff x="0" y="0"/>
              <a:chExt cx="10855959" cy="788683"/>
            </a:xfrm>
          </p:grpSpPr>
          <p:pic>
            <p:nvPicPr>
              <p:cNvPr id="981" name="Screen Shot 2021-01-25 at 11.08.15 PM.png" descr="Screen Shot 2021-01-25 at 11.08.15 PM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273022" y="59151"/>
                <a:ext cx="2582938" cy="7098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82" name="Screen Shot 2021-01-25 at 11.08.02 PM.png" descr="Screen Shot 2021-01-25 at 11.08.02 PM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8261454" cy="7886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985" name="하노이의 탑"/>
          <p:cNvSpPr txBox="1"/>
          <p:nvPr>
            <p:ph type="title" idx="4294967295"/>
          </p:nvPr>
        </p:nvSpPr>
        <p:spPr>
          <a:xfrm>
            <a:off x="9746322" y="804196"/>
            <a:ext cx="5623257" cy="1613468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하노이의 탑</a:t>
            </a:r>
          </a:p>
        </p:txBody>
      </p:sp>
      <p:sp>
        <p:nvSpPr>
          <p:cNvPr id="986" name="Rectangle"/>
          <p:cNvSpPr/>
          <p:nvPr/>
        </p:nvSpPr>
        <p:spPr>
          <a:xfrm>
            <a:off x="4419600" y="11313016"/>
            <a:ext cx="3621495" cy="4441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87" name="Rectangle"/>
          <p:cNvSpPr/>
          <p:nvPr/>
        </p:nvSpPr>
        <p:spPr>
          <a:xfrm>
            <a:off x="4775200" y="10830416"/>
            <a:ext cx="2910295" cy="4441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88" name="Rectangle"/>
          <p:cNvSpPr/>
          <p:nvPr/>
        </p:nvSpPr>
        <p:spPr>
          <a:xfrm>
            <a:off x="5178043" y="10347816"/>
            <a:ext cx="2104608" cy="4441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89" name="Rectangle"/>
          <p:cNvSpPr/>
          <p:nvPr/>
        </p:nvSpPr>
        <p:spPr>
          <a:xfrm>
            <a:off x="5779073" y="9383778"/>
            <a:ext cx="902549" cy="4441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90" name="…"/>
          <p:cNvSpPr txBox="1"/>
          <p:nvPr/>
        </p:nvSpPr>
        <p:spPr>
          <a:xfrm>
            <a:off x="5949359" y="9683021"/>
            <a:ext cx="561976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0096FF"/>
                </a:solidFill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991" name="출발말뚝"/>
          <p:cNvSpPr txBox="1"/>
          <p:nvPr/>
        </p:nvSpPr>
        <p:spPr>
          <a:xfrm>
            <a:off x="5449487" y="12277054"/>
            <a:ext cx="156172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출발말뚝</a:t>
            </a:r>
          </a:p>
        </p:txBody>
      </p:sp>
      <p:sp>
        <p:nvSpPr>
          <p:cNvPr id="992" name="도착말뚝"/>
          <p:cNvSpPr txBox="1"/>
          <p:nvPr/>
        </p:nvSpPr>
        <p:spPr>
          <a:xfrm>
            <a:off x="17057287" y="12277054"/>
            <a:ext cx="156172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도착말뚝</a:t>
            </a:r>
          </a:p>
        </p:txBody>
      </p:sp>
      <p:sp>
        <p:nvSpPr>
          <p:cNvPr id="993" name="임시말뚝"/>
          <p:cNvSpPr txBox="1"/>
          <p:nvPr/>
        </p:nvSpPr>
        <p:spPr>
          <a:xfrm>
            <a:off x="11411140" y="12277054"/>
            <a:ext cx="156172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임시말뚝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9" name="Group"/>
          <p:cNvGrpSpPr/>
          <p:nvPr/>
        </p:nvGrpSpPr>
        <p:grpSpPr>
          <a:xfrm>
            <a:off x="4897866" y="2937510"/>
            <a:ext cx="15320169" cy="4391421"/>
            <a:chOff x="0" y="0"/>
            <a:chExt cx="15320167" cy="4391420"/>
          </a:xfrm>
        </p:grpSpPr>
        <p:pic>
          <p:nvPicPr>
            <p:cNvPr id="995" name="Screen Shot 2021-01-25 at 11.08.31 PM.png" descr="Screen Shot 2021-01-25 at 11.08.31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532443"/>
              <a:ext cx="15320168" cy="28589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98" name="Group"/>
            <p:cNvGrpSpPr/>
            <p:nvPr/>
          </p:nvGrpSpPr>
          <p:grpSpPr>
            <a:xfrm>
              <a:off x="2232103" y="0"/>
              <a:ext cx="10855961" cy="788684"/>
              <a:chOff x="0" y="0"/>
              <a:chExt cx="10855959" cy="788683"/>
            </a:xfrm>
          </p:grpSpPr>
          <p:pic>
            <p:nvPicPr>
              <p:cNvPr id="996" name="Screen Shot 2021-01-25 at 11.08.15 PM.png" descr="Screen Shot 2021-01-25 at 11.08.15 PM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273022" y="59151"/>
                <a:ext cx="2582938" cy="7098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7" name="Screen Shot 2021-01-25 at 11.08.02 PM.png" descr="Screen Shot 2021-01-25 at 11.08.02 PM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8261454" cy="7886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000" name="하노이의 탑"/>
          <p:cNvSpPr txBox="1"/>
          <p:nvPr>
            <p:ph type="title" idx="4294967295"/>
          </p:nvPr>
        </p:nvSpPr>
        <p:spPr>
          <a:xfrm>
            <a:off x="9746322" y="804196"/>
            <a:ext cx="5623257" cy="1613468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하노이의 탑</a:t>
            </a:r>
          </a:p>
        </p:txBody>
      </p:sp>
      <p:sp>
        <p:nvSpPr>
          <p:cNvPr id="1001" name="Rectangle"/>
          <p:cNvSpPr/>
          <p:nvPr/>
        </p:nvSpPr>
        <p:spPr>
          <a:xfrm>
            <a:off x="4419600" y="11313016"/>
            <a:ext cx="3621495" cy="4441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02" name="Rectangle"/>
          <p:cNvSpPr/>
          <p:nvPr/>
        </p:nvSpPr>
        <p:spPr>
          <a:xfrm>
            <a:off x="10736853" y="11287616"/>
            <a:ext cx="2910295" cy="4441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03" name="Rectangle"/>
          <p:cNvSpPr/>
          <p:nvPr/>
        </p:nvSpPr>
        <p:spPr>
          <a:xfrm>
            <a:off x="11139696" y="10805016"/>
            <a:ext cx="2104608" cy="4441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04" name="Rectangle"/>
          <p:cNvSpPr/>
          <p:nvPr/>
        </p:nvSpPr>
        <p:spPr>
          <a:xfrm>
            <a:off x="11740725" y="9840978"/>
            <a:ext cx="902550" cy="4441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05" name="…"/>
          <p:cNvSpPr txBox="1"/>
          <p:nvPr/>
        </p:nvSpPr>
        <p:spPr>
          <a:xfrm>
            <a:off x="11911012" y="10140221"/>
            <a:ext cx="561976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0096FF"/>
                </a:solidFill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1006" name="출발말뚝"/>
          <p:cNvSpPr txBox="1"/>
          <p:nvPr/>
        </p:nvSpPr>
        <p:spPr>
          <a:xfrm>
            <a:off x="5449487" y="12277054"/>
            <a:ext cx="156172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출발말뚝</a:t>
            </a:r>
          </a:p>
        </p:txBody>
      </p:sp>
      <p:sp>
        <p:nvSpPr>
          <p:cNvPr id="1007" name="도착말뚝"/>
          <p:cNvSpPr txBox="1"/>
          <p:nvPr/>
        </p:nvSpPr>
        <p:spPr>
          <a:xfrm>
            <a:off x="17057287" y="12277054"/>
            <a:ext cx="156172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도착말뚝</a:t>
            </a:r>
          </a:p>
        </p:txBody>
      </p:sp>
      <p:sp>
        <p:nvSpPr>
          <p:cNvPr id="1008" name="임시말뚝"/>
          <p:cNvSpPr txBox="1"/>
          <p:nvPr/>
        </p:nvSpPr>
        <p:spPr>
          <a:xfrm>
            <a:off x="11411140" y="12277054"/>
            <a:ext cx="156172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임시말뚝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" name="Group"/>
          <p:cNvGrpSpPr/>
          <p:nvPr/>
        </p:nvGrpSpPr>
        <p:grpSpPr>
          <a:xfrm>
            <a:off x="4897866" y="2937510"/>
            <a:ext cx="15320169" cy="4391421"/>
            <a:chOff x="0" y="0"/>
            <a:chExt cx="15320167" cy="4391420"/>
          </a:xfrm>
        </p:grpSpPr>
        <p:pic>
          <p:nvPicPr>
            <p:cNvPr id="1010" name="Screen Shot 2021-01-25 at 11.08.31 PM.png" descr="Screen Shot 2021-01-25 at 11.08.31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532443"/>
              <a:ext cx="15320168" cy="28589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013" name="Group"/>
            <p:cNvGrpSpPr/>
            <p:nvPr/>
          </p:nvGrpSpPr>
          <p:grpSpPr>
            <a:xfrm>
              <a:off x="2232103" y="0"/>
              <a:ext cx="10855961" cy="788684"/>
              <a:chOff x="0" y="0"/>
              <a:chExt cx="10855959" cy="788683"/>
            </a:xfrm>
          </p:grpSpPr>
          <p:pic>
            <p:nvPicPr>
              <p:cNvPr id="1011" name="Screen Shot 2021-01-25 at 11.08.15 PM.png" descr="Screen Shot 2021-01-25 at 11.08.15 PM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273022" y="59151"/>
                <a:ext cx="2582938" cy="7098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12" name="Screen Shot 2021-01-25 at 11.08.02 PM.png" descr="Screen Shot 2021-01-25 at 11.08.02 PM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8261454" cy="7886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015" name="하노이의 탑"/>
          <p:cNvSpPr txBox="1"/>
          <p:nvPr>
            <p:ph type="title" idx="4294967295"/>
          </p:nvPr>
        </p:nvSpPr>
        <p:spPr>
          <a:xfrm>
            <a:off x="9746322" y="804196"/>
            <a:ext cx="5623257" cy="1613468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하노이의 탑</a:t>
            </a:r>
          </a:p>
        </p:txBody>
      </p:sp>
      <p:sp>
        <p:nvSpPr>
          <p:cNvPr id="1016" name="Rectangle"/>
          <p:cNvSpPr/>
          <p:nvPr/>
        </p:nvSpPr>
        <p:spPr>
          <a:xfrm>
            <a:off x="16027400" y="11287616"/>
            <a:ext cx="3621495" cy="4441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17" name="Rectangle"/>
          <p:cNvSpPr/>
          <p:nvPr/>
        </p:nvSpPr>
        <p:spPr>
          <a:xfrm>
            <a:off x="10736853" y="11287616"/>
            <a:ext cx="2910295" cy="4441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18" name="Rectangle"/>
          <p:cNvSpPr/>
          <p:nvPr/>
        </p:nvSpPr>
        <p:spPr>
          <a:xfrm>
            <a:off x="11139696" y="10805016"/>
            <a:ext cx="2104608" cy="4441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19" name="Rectangle"/>
          <p:cNvSpPr/>
          <p:nvPr/>
        </p:nvSpPr>
        <p:spPr>
          <a:xfrm>
            <a:off x="11740725" y="9840978"/>
            <a:ext cx="902550" cy="4441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20" name="…"/>
          <p:cNvSpPr txBox="1"/>
          <p:nvPr/>
        </p:nvSpPr>
        <p:spPr>
          <a:xfrm>
            <a:off x="11911012" y="10140221"/>
            <a:ext cx="561976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0096FF"/>
                </a:solidFill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1021" name="출발말뚝"/>
          <p:cNvSpPr txBox="1"/>
          <p:nvPr/>
        </p:nvSpPr>
        <p:spPr>
          <a:xfrm>
            <a:off x="5449487" y="12277054"/>
            <a:ext cx="156172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출발말뚝</a:t>
            </a:r>
          </a:p>
        </p:txBody>
      </p:sp>
      <p:sp>
        <p:nvSpPr>
          <p:cNvPr id="1022" name="도착말뚝"/>
          <p:cNvSpPr txBox="1"/>
          <p:nvPr/>
        </p:nvSpPr>
        <p:spPr>
          <a:xfrm>
            <a:off x="17057287" y="12277054"/>
            <a:ext cx="156172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도착말뚝</a:t>
            </a:r>
          </a:p>
        </p:txBody>
      </p:sp>
      <p:sp>
        <p:nvSpPr>
          <p:cNvPr id="1023" name="임시말뚝"/>
          <p:cNvSpPr txBox="1"/>
          <p:nvPr/>
        </p:nvSpPr>
        <p:spPr>
          <a:xfrm>
            <a:off x="11411140" y="12277054"/>
            <a:ext cx="156172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임시말뚝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roup"/>
          <p:cNvGrpSpPr/>
          <p:nvPr/>
        </p:nvGrpSpPr>
        <p:grpSpPr>
          <a:xfrm>
            <a:off x="4897866" y="2937510"/>
            <a:ext cx="15320169" cy="4391421"/>
            <a:chOff x="0" y="0"/>
            <a:chExt cx="15320167" cy="4391420"/>
          </a:xfrm>
        </p:grpSpPr>
        <p:pic>
          <p:nvPicPr>
            <p:cNvPr id="1025" name="Screen Shot 2021-01-25 at 11.08.31 PM.png" descr="Screen Shot 2021-01-25 at 11.08.31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532443"/>
              <a:ext cx="15320168" cy="28589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028" name="Group"/>
            <p:cNvGrpSpPr/>
            <p:nvPr/>
          </p:nvGrpSpPr>
          <p:grpSpPr>
            <a:xfrm>
              <a:off x="2232103" y="0"/>
              <a:ext cx="10855961" cy="788684"/>
              <a:chOff x="0" y="0"/>
              <a:chExt cx="10855959" cy="788683"/>
            </a:xfrm>
          </p:grpSpPr>
          <p:pic>
            <p:nvPicPr>
              <p:cNvPr id="1026" name="Screen Shot 2021-01-25 at 11.08.15 PM.png" descr="Screen Shot 2021-01-25 at 11.08.15 PM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273022" y="59151"/>
                <a:ext cx="2582938" cy="7098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27" name="Screen Shot 2021-01-25 at 11.08.02 PM.png" descr="Screen Shot 2021-01-25 at 11.08.02 PM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8261454" cy="7886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030" name="하노이의 탑"/>
          <p:cNvSpPr txBox="1"/>
          <p:nvPr>
            <p:ph type="title" idx="4294967295"/>
          </p:nvPr>
        </p:nvSpPr>
        <p:spPr>
          <a:xfrm>
            <a:off x="9746322" y="804196"/>
            <a:ext cx="5623257" cy="1613468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하노이의 탑</a:t>
            </a:r>
          </a:p>
        </p:txBody>
      </p:sp>
      <p:sp>
        <p:nvSpPr>
          <p:cNvPr id="1031" name="Rectangle"/>
          <p:cNvSpPr/>
          <p:nvPr/>
        </p:nvSpPr>
        <p:spPr>
          <a:xfrm>
            <a:off x="16027400" y="11287616"/>
            <a:ext cx="3621495" cy="4441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32" name="Rectangle"/>
          <p:cNvSpPr/>
          <p:nvPr/>
        </p:nvSpPr>
        <p:spPr>
          <a:xfrm>
            <a:off x="16383000" y="10805016"/>
            <a:ext cx="2910295" cy="4441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33" name="Rectangle"/>
          <p:cNvSpPr/>
          <p:nvPr/>
        </p:nvSpPr>
        <p:spPr>
          <a:xfrm>
            <a:off x="16785843" y="10322416"/>
            <a:ext cx="2104608" cy="4441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34" name="Rectangle"/>
          <p:cNvSpPr/>
          <p:nvPr/>
        </p:nvSpPr>
        <p:spPr>
          <a:xfrm>
            <a:off x="17386873" y="9358378"/>
            <a:ext cx="902549" cy="4441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35" name="…"/>
          <p:cNvSpPr txBox="1"/>
          <p:nvPr/>
        </p:nvSpPr>
        <p:spPr>
          <a:xfrm>
            <a:off x="17557159" y="9657621"/>
            <a:ext cx="561976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0096FF"/>
                </a:solidFill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1036" name="출발말뚝"/>
          <p:cNvSpPr txBox="1"/>
          <p:nvPr/>
        </p:nvSpPr>
        <p:spPr>
          <a:xfrm>
            <a:off x="5449487" y="12277054"/>
            <a:ext cx="156172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출발말뚝</a:t>
            </a:r>
          </a:p>
        </p:txBody>
      </p:sp>
      <p:sp>
        <p:nvSpPr>
          <p:cNvPr id="1037" name="도착말뚝"/>
          <p:cNvSpPr txBox="1"/>
          <p:nvPr/>
        </p:nvSpPr>
        <p:spPr>
          <a:xfrm>
            <a:off x="17057287" y="12277054"/>
            <a:ext cx="156172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도착말뚝</a:t>
            </a:r>
          </a:p>
        </p:txBody>
      </p:sp>
      <p:sp>
        <p:nvSpPr>
          <p:cNvPr id="1038" name="임시말뚝"/>
          <p:cNvSpPr txBox="1"/>
          <p:nvPr/>
        </p:nvSpPr>
        <p:spPr>
          <a:xfrm>
            <a:off x="11411140" y="12277054"/>
            <a:ext cx="156172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임시말뚝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Screen Shot 2021-01-30 at 4.25.48 PM.png" descr="Screen Shot 2021-01-30 at 4.25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5635" y="7728518"/>
            <a:ext cx="15632730" cy="55174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45" name="Group"/>
          <p:cNvGrpSpPr/>
          <p:nvPr/>
        </p:nvGrpSpPr>
        <p:grpSpPr>
          <a:xfrm>
            <a:off x="4897866" y="2937510"/>
            <a:ext cx="15320169" cy="4391421"/>
            <a:chOff x="0" y="0"/>
            <a:chExt cx="15320167" cy="4391420"/>
          </a:xfrm>
        </p:grpSpPr>
        <p:pic>
          <p:nvPicPr>
            <p:cNvPr id="1041" name="Screen Shot 2021-01-25 at 11.08.31 PM.png" descr="Screen Shot 2021-01-25 at 11.08.31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532443"/>
              <a:ext cx="15320168" cy="28589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044" name="Group"/>
            <p:cNvGrpSpPr/>
            <p:nvPr/>
          </p:nvGrpSpPr>
          <p:grpSpPr>
            <a:xfrm>
              <a:off x="2232103" y="0"/>
              <a:ext cx="10855961" cy="788684"/>
              <a:chOff x="0" y="0"/>
              <a:chExt cx="10855959" cy="788683"/>
            </a:xfrm>
          </p:grpSpPr>
          <p:pic>
            <p:nvPicPr>
              <p:cNvPr id="1042" name="Screen Shot 2021-01-25 at 11.08.15 PM.png" descr="Screen Shot 2021-01-25 at 11.08.15 PM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8273022" y="59151"/>
                <a:ext cx="2582938" cy="7098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43" name="Screen Shot 2021-01-25 at 11.08.02 PM.png" descr="Screen Shot 2021-01-25 at 11.08.02 PM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8261454" cy="7886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046" name="하노이의 탑"/>
          <p:cNvSpPr txBox="1"/>
          <p:nvPr>
            <p:ph type="title" idx="4294967295"/>
          </p:nvPr>
        </p:nvSpPr>
        <p:spPr>
          <a:xfrm>
            <a:off x="9746322" y="804196"/>
            <a:ext cx="5623257" cy="1613468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하노이의 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Screen Shot 2021-01-30 at 4.26.16 PM.png" descr="Screen Shot 2021-01-30 at 4.26.1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7614" y="3697082"/>
            <a:ext cx="13010932" cy="9406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9" name="Screen Shot 2021-01-25 at 11.09.55 PM.png" descr="Screen Shot 2021-01-25 at 11.09.5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42817" y="5132998"/>
            <a:ext cx="8655488" cy="6535131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하노이의 탑"/>
          <p:cNvSpPr txBox="1"/>
          <p:nvPr>
            <p:ph type="title" idx="4294967295"/>
          </p:nvPr>
        </p:nvSpPr>
        <p:spPr>
          <a:xfrm>
            <a:off x="9746322" y="804196"/>
            <a:ext cx="5623257" cy="1613468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하노이의 탑</a:t>
            </a:r>
          </a:p>
        </p:txBody>
      </p:sp>
      <p:sp>
        <p:nvSpPr>
          <p:cNvPr id="1051" name="실행시간 측정"/>
          <p:cNvSpPr txBox="1"/>
          <p:nvPr/>
        </p:nvSpPr>
        <p:spPr>
          <a:xfrm>
            <a:off x="8992886" y="2513686"/>
            <a:ext cx="7130129" cy="10162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377904">
              <a:defRPr sz="5520">
                <a:solidFill>
                  <a:srgbClr val="3092AB"/>
                </a:solidFill>
              </a:defRPr>
            </a:lvl1pPr>
          </a:lstStyle>
          <a:p>
            <a:pPr/>
            <a:r>
              <a:t>실행시간 측정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Screen Shot 2021-01-30 at 4.43.58 PM.png" descr="Screen Shot 2021-01-30 at 4.43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7308" y="6004607"/>
            <a:ext cx="16869384" cy="1706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4" name="Screen Shot 2021-01-29 at 7.02.49 PM.png" descr="Screen Shot 2021-01-29 at 7.02.4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46289" y="1075793"/>
            <a:ext cx="4691422" cy="2540211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p.362"/>
          <p:cNvSpPr txBox="1"/>
          <p:nvPr/>
        </p:nvSpPr>
        <p:spPr>
          <a:xfrm>
            <a:off x="11142662" y="3787524"/>
            <a:ext cx="2098676" cy="1109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6800">
                <a:solidFill>
                  <a:srgbClr val="3092A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p.362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9" name="Group"/>
          <p:cNvGrpSpPr/>
          <p:nvPr/>
        </p:nvGrpSpPr>
        <p:grpSpPr>
          <a:xfrm>
            <a:off x="4703893" y="444057"/>
            <a:ext cx="14976214" cy="12732901"/>
            <a:chOff x="0" y="0"/>
            <a:chExt cx="14976213" cy="12732899"/>
          </a:xfrm>
        </p:grpSpPr>
        <p:pic>
          <p:nvPicPr>
            <p:cNvPr id="1057" name="Screen Shot 2021-01-29 at 7.29.49 PM.png" descr="Screen Shot 2021-01-29 at 7.29.49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4818" y="8201886"/>
              <a:ext cx="14786577" cy="4531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8" name="Screen Shot 2021-01-29 at 7.02.49 PM.png" descr="Screen Shot 2021-01-29 at 7.02.49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4976214" cy="81089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05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6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8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</a:t>
            </a:r>
            <a:r>
              <a:rPr>
                <a:solidFill>
                  <a:srgbClr val="FF2600"/>
                </a:solidFill>
              </a:rPr>
              <a:t>fib(2)</a:t>
            </a:r>
            <a:r>
              <a:t>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((</a:t>
            </a:r>
            <a:r>
              <a:rPr>
                <a:solidFill>
                  <a:srgbClr val="FF2600"/>
                </a:solidFill>
              </a:rPr>
              <a:t>(fib(1) + fib(0))</a:t>
            </a:r>
            <a:r>
              <a:t>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10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1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3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</a:t>
            </a:r>
            <a:r>
              <a:rPr>
                <a:solidFill>
                  <a:srgbClr val="FF2600"/>
                </a:solidFill>
              </a:rPr>
              <a:t>fib(1)</a:t>
            </a:r>
            <a:r>
              <a:t>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(((</a:t>
            </a:r>
            <a:r>
              <a:rPr>
                <a:solidFill>
                  <a:srgbClr val="FF2600"/>
                </a:solidFill>
              </a:rPr>
              <a:t>1</a:t>
            </a:r>
            <a:r>
              <a:t>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15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6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8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</a:t>
            </a:r>
            <a:r>
              <a:rPr>
                <a:solidFill>
                  <a:srgbClr val="FF2600"/>
                </a:solidFill>
              </a:rPr>
              <a:t>fib(0)</a:t>
            </a:r>
            <a:r>
              <a:t>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(((1 + </a:t>
            </a:r>
            <a:r>
              <a:rPr>
                <a:solidFill>
                  <a:srgbClr val="FF2600"/>
                </a:solidFill>
              </a:rPr>
              <a:t>0</a:t>
            </a:r>
            <a:r>
              <a:t>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20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1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3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</a:t>
            </a:r>
            <a:r>
              <a:rPr>
                <a:solidFill>
                  <a:srgbClr val="FF2600"/>
                </a:solidFill>
              </a:rPr>
              <a:t>(1 + 0)</a:t>
            </a:r>
            <a:r>
              <a:t>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((</a:t>
            </a:r>
            <a:r>
              <a:rPr>
                <a:solidFill>
                  <a:srgbClr val="FF2600"/>
                </a:solidFill>
              </a:rPr>
              <a:t>1</a:t>
            </a:r>
            <a:r>
              <a:t>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25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6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8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</a:t>
            </a:r>
            <a:r>
              <a:rPr>
                <a:solidFill>
                  <a:srgbClr val="FF2600"/>
                </a:solidFill>
              </a:rPr>
              <a:t>fib(1)</a:t>
            </a:r>
            <a:r>
              <a:t>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((1 + </a:t>
            </a:r>
            <a:r>
              <a:rPr>
                <a:solidFill>
                  <a:srgbClr val="FF2600"/>
                </a:solidFill>
              </a:rPr>
              <a:t>1</a:t>
            </a:r>
            <a:r>
              <a:t>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30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</a:t>
            </a:r>
            <a:r>
              <a:rPr>
                <a:solidFill>
                  <a:srgbClr val="FF2600"/>
                </a:solidFill>
              </a:rPr>
              <a:t>(1 + 1)</a:t>
            </a:r>
            <a:r>
              <a:t>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(</a:t>
            </a:r>
            <a:r>
              <a:rPr>
                <a:solidFill>
                  <a:srgbClr val="FF2600"/>
                </a:solidFill>
              </a:rPr>
              <a:t>2</a:t>
            </a:r>
            <a:r>
              <a:t>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35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8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+ 1)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</a:t>
            </a:r>
            <a:r>
              <a:rPr>
                <a:solidFill>
                  <a:srgbClr val="FF2600"/>
                </a:solidFill>
              </a:rPr>
              <a:t>fib(2)</a:t>
            </a:r>
            <a:r>
              <a:t>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(2 + </a:t>
            </a:r>
            <a:r>
              <a:rPr>
                <a:solidFill>
                  <a:srgbClr val="FF2600"/>
                </a:solidFill>
              </a:rPr>
              <a:t>(fib(1) + fib(0))</a:t>
            </a:r>
            <a:r>
              <a:t>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스크린샷 2019-04-15 오후 1.00.53.png" descr="스크린샷 2019-04-15 오후 1.00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57303" y="3837400"/>
            <a:ext cx="4414147" cy="4357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스크린샷 2019-04-15 오후 1.03.02.png" descr="스크린샷 2019-04-15 오후 1.03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0232" y="3837400"/>
            <a:ext cx="4273215" cy="4357556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하노이의 탑"/>
          <p:cNvSpPr txBox="1"/>
          <p:nvPr/>
        </p:nvSpPr>
        <p:spPr>
          <a:xfrm>
            <a:off x="15425105" y="10257378"/>
            <a:ext cx="4130727" cy="1243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800">
                <a:solidFill>
                  <a:srgbClr val="FF7E79"/>
                </a:solidFill>
              </a:defRPr>
            </a:lvl1pPr>
          </a:lstStyle>
          <a:p>
            <a:pPr/>
            <a:r>
              <a:t>하노이의 탑</a:t>
            </a:r>
          </a:p>
        </p:txBody>
      </p:sp>
      <p:sp>
        <p:nvSpPr>
          <p:cNvPr id="141" name="피보나찌 수열"/>
          <p:cNvSpPr txBox="1"/>
          <p:nvPr/>
        </p:nvSpPr>
        <p:spPr>
          <a:xfrm>
            <a:off x="5297969" y="8700405"/>
            <a:ext cx="4877741" cy="1243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800">
                <a:solidFill>
                  <a:srgbClr val="0433FF"/>
                </a:solidFill>
              </a:defRPr>
            </a:lvl1pPr>
          </a:lstStyle>
          <a:p>
            <a:pPr/>
            <a:r>
              <a:t>피보나찌 수열</a:t>
            </a:r>
          </a:p>
        </p:txBody>
      </p:sp>
      <p:sp>
        <p:nvSpPr>
          <p:cNvPr id="142" name="조합 계산"/>
          <p:cNvSpPr txBox="1"/>
          <p:nvPr/>
        </p:nvSpPr>
        <p:spPr>
          <a:xfrm>
            <a:off x="5903324" y="10257378"/>
            <a:ext cx="3383713" cy="1243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800">
                <a:solidFill>
                  <a:srgbClr val="0433FF"/>
                </a:solidFill>
              </a:defRPr>
            </a:lvl1pPr>
          </a:lstStyle>
          <a:p>
            <a:pPr/>
            <a:r>
              <a:t>조합 계산</a:t>
            </a:r>
          </a:p>
        </p:txBody>
      </p:sp>
      <p:sp>
        <p:nvSpPr>
          <p:cNvPr id="143" name="1까지 줄이는 최소 스텝"/>
          <p:cNvSpPr txBox="1"/>
          <p:nvPr/>
        </p:nvSpPr>
        <p:spPr>
          <a:xfrm>
            <a:off x="3697287" y="11814351"/>
            <a:ext cx="8079106" cy="1243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800">
                <a:solidFill>
                  <a:srgbClr val="0433FF"/>
                </a:solidFill>
              </a:defRPr>
            </a:lvl1pPr>
          </a:lstStyle>
          <a:p>
            <a:pPr/>
            <a:r>
              <a:t>1까지 줄이는 최소 스텝</a:t>
            </a:r>
          </a:p>
        </p:txBody>
      </p:sp>
      <p:sp>
        <p:nvSpPr>
          <p:cNvPr id="144" name="표채워풀기…"/>
          <p:cNvSpPr txBox="1"/>
          <p:nvPr/>
        </p:nvSpPr>
        <p:spPr>
          <a:xfrm>
            <a:off x="5019230" y="807144"/>
            <a:ext cx="5435220" cy="2313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6800">
                <a:solidFill>
                  <a:srgbClr val="0433FF"/>
                </a:solidFill>
              </a:defRPr>
            </a:pPr>
            <a:r>
              <a:t>표채워풀기</a:t>
            </a:r>
          </a:p>
          <a:p>
            <a:pPr>
              <a:defRPr sz="3800">
                <a:solidFill>
                  <a:srgbClr val="0433FF"/>
                </a:solidFill>
              </a:defRPr>
            </a:pPr>
            <a:r>
              <a:t>동적계획법</a:t>
            </a:r>
          </a:p>
          <a:p>
            <a:pPr>
              <a:defRPr sz="3800">
                <a:solidFill>
                  <a:srgbClr val="0433FF"/>
                </a:solidFill>
              </a:defRPr>
            </a:pPr>
            <a:r>
              <a:t>Dynamic Programming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40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1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3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+ 1)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</a:t>
            </a:r>
            <a:r>
              <a:rPr>
                <a:solidFill>
                  <a:srgbClr val="FF2600"/>
                </a:solidFill>
              </a:rPr>
              <a:t>fib(1)</a:t>
            </a:r>
            <a:r>
              <a:t> + fib(0)))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(2 + (</a:t>
            </a:r>
            <a:r>
              <a:rPr>
                <a:solidFill>
                  <a:srgbClr val="FF2600"/>
                </a:solidFill>
              </a:rPr>
              <a:t>1 </a:t>
            </a:r>
            <a:r>
              <a:t>+ fib(0)))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45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6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8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+ 1)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(fib(1) + fib(0)))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(1 + </a:t>
            </a:r>
            <a:r>
              <a:rPr>
                <a:solidFill>
                  <a:srgbClr val="FF2600"/>
                </a:solidFill>
              </a:rPr>
              <a:t>fib(0)</a:t>
            </a:r>
            <a:r>
              <a:t>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(2 + (1 + </a:t>
            </a:r>
            <a:r>
              <a:rPr>
                <a:solidFill>
                  <a:srgbClr val="FF2600"/>
                </a:solidFill>
              </a:rPr>
              <a:t>0</a:t>
            </a:r>
            <a:r>
              <a:t>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50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1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3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+ 1)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(fib(1) + fib(0)))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(1 + fib(0)))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</a:t>
            </a:r>
            <a:r>
              <a:rPr>
                <a:solidFill>
                  <a:srgbClr val="FF2600"/>
                </a:solidFill>
              </a:rPr>
              <a:t>(1 + 0)</a:t>
            </a:r>
            <a:r>
              <a:t>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(2 + </a:t>
            </a:r>
            <a:r>
              <a:rPr>
                <a:solidFill>
                  <a:srgbClr val="FF2600"/>
                </a:solidFill>
              </a:rPr>
              <a:t>1</a:t>
            </a:r>
            <a:r>
              <a:t>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55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6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8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+ 1)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(fib(1) + fib(0)))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(1 + fib(0)))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(1 + 0))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</a:t>
            </a:r>
            <a:r>
              <a:rPr>
                <a:solidFill>
                  <a:srgbClr val="FF2600"/>
                </a:solidFill>
              </a:rPr>
              <a:t>(2 + 1)</a:t>
            </a:r>
            <a:r>
              <a:t>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</a:t>
            </a:r>
            <a:r>
              <a:rPr>
                <a:solidFill>
                  <a:srgbClr val="FF2600"/>
                </a:solidFill>
              </a:rPr>
              <a:t>3</a:t>
            </a:r>
            <a:r>
              <a:t>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60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3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+ 1)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(fib(1) + fib(0)))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(1 + fib(0)))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(1 + 0))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+ 1)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</a:t>
            </a:r>
            <a:r>
              <a:rPr>
                <a:solidFill>
                  <a:srgbClr val="FF2600"/>
                </a:solidFill>
              </a:rPr>
              <a:t>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3 + </a:t>
            </a:r>
            <a:r>
              <a:rPr>
                <a:solidFill>
                  <a:srgbClr val="FF2600"/>
                </a:solidFill>
              </a:rPr>
              <a:t>(fib(2)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65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6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8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+ 1)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(fib(1) + fib(0)))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(1 + fib(0)))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(1 + 0))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+ 1)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(</a:t>
            </a:r>
            <a:r>
              <a:rPr>
                <a:solidFill>
                  <a:srgbClr val="FF2600"/>
                </a:solidFill>
              </a:rPr>
              <a:t>fib(2)</a:t>
            </a:r>
            <a:r>
              <a:t>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3 + (</a:t>
            </a:r>
            <a:r>
              <a:rPr>
                <a:solidFill>
                  <a:srgbClr val="FF2600"/>
                </a:solidFill>
              </a:rPr>
              <a:t>(fib(1) + fib(0))</a:t>
            </a:r>
            <a:r>
              <a:t>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70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3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+ 1)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(fib(1) + fib(0)))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(1 + fib(0)))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(1 + 0))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+ 1)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(fib(2)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((</a:t>
            </a:r>
            <a:r>
              <a:rPr>
                <a:solidFill>
                  <a:srgbClr val="FF2600"/>
                </a:solidFill>
              </a:rPr>
              <a:t>fib(1)</a:t>
            </a:r>
            <a:r>
              <a:t> + fib(0))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3 + ((</a:t>
            </a:r>
            <a:r>
              <a:rPr>
                <a:solidFill>
                  <a:srgbClr val="FF2600"/>
                </a:solidFill>
              </a:rPr>
              <a:t>1</a:t>
            </a:r>
            <a:r>
              <a:t> + fib(0))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75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6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8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+ 1)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(fib(1) + fib(0)))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(1 + fib(0)))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(1 + 0))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+ 1)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(fib(2)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((fib(1) + fib(0))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((1 + </a:t>
            </a:r>
            <a:r>
              <a:rPr>
                <a:solidFill>
                  <a:srgbClr val="FF2600"/>
                </a:solidFill>
              </a:rPr>
              <a:t>fib(0)</a:t>
            </a:r>
            <a:r>
              <a:t>)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3 + ((1 + </a:t>
            </a:r>
            <a:r>
              <a:rPr>
                <a:solidFill>
                  <a:srgbClr val="FF2600"/>
                </a:solidFill>
              </a:rPr>
              <a:t>0</a:t>
            </a:r>
            <a:r>
              <a:t>)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80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3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+ 1)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(fib(1) + fib(0)))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(1 + fib(0)))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(1 + 0))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+ 1)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(fib(2)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((fib(1) + fib(0))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((1 + fib(0))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(</a:t>
            </a:r>
            <a:r>
              <a:rPr>
                <a:solidFill>
                  <a:srgbClr val="FF2600"/>
                </a:solidFill>
              </a:rPr>
              <a:t>(1 + 0)</a:t>
            </a:r>
            <a:r>
              <a:t>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3 + (</a:t>
            </a:r>
            <a:r>
              <a:rPr>
                <a:solidFill>
                  <a:srgbClr val="FF2600"/>
                </a:solidFill>
              </a:rPr>
              <a:t>1</a:t>
            </a:r>
            <a:r>
              <a:t>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85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6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8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+ 1)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(fib(1) + fib(0)))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(1 + fib(0)))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(1 + 0))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+ 1)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(fib(2)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((fib(1) + fib(0))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((1 + fib(0))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((1 + 0)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(1 + </a:t>
            </a:r>
            <a:r>
              <a:rPr>
                <a:solidFill>
                  <a:srgbClr val="FF2600"/>
                </a:solidFill>
              </a:rPr>
              <a:t>fib(1)</a:t>
            </a:r>
            <a:r>
              <a:t>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3 + (1 + </a:t>
            </a:r>
            <a:r>
              <a:rPr>
                <a:solidFill>
                  <a:srgbClr val="FF2600"/>
                </a:solidFill>
              </a:rPr>
              <a:t>1</a:t>
            </a:r>
            <a:r>
              <a:t>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creen Shot 2021-01-29 at 7.29.49 PM.png" descr="Screen Shot 2021-01-29 at 7.29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0641" y="3109799"/>
            <a:ext cx="12819788" cy="3928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Screen Shot 2021-01-30 at 3.19.25 PM.png" descr="Screen Shot 2021-01-30 at 3.19.2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3275" y="1174375"/>
            <a:ext cx="8941754" cy="1136725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✔︎"/>
          <p:cNvSpPr txBox="1"/>
          <p:nvPr/>
        </p:nvSpPr>
        <p:spPr>
          <a:xfrm>
            <a:off x="12660603" y="7788385"/>
            <a:ext cx="843361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>
                <a:solidFill>
                  <a:srgbClr val="FF2600"/>
                </a:solidFill>
              </a:defRPr>
            </a:lvl1pPr>
          </a:lstStyle>
          <a:p>
            <a:pPr/>
            <a:r>
              <a:t>✔︎</a:t>
            </a:r>
          </a:p>
        </p:txBody>
      </p:sp>
      <p:grpSp>
        <p:nvGrpSpPr>
          <p:cNvPr id="153" name="Group"/>
          <p:cNvGrpSpPr/>
          <p:nvPr/>
        </p:nvGrpSpPr>
        <p:grpSpPr>
          <a:xfrm>
            <a:off x="13461141" y="7752018"/>
            <a:ext cx="7409913" cy="4259738"/>
            <a:chOff x="0" y="0"/>
            <a:chExt cx="7409912" cy="4259736"/>
          </a:xfrm>
        </p:grpSpPr>
        <p:pic>
          <p:nvPicPr>
            <p:cNvPr id="149" name="Screen Shot 2021-01-30 at 3.20.55 PM.png" descr="Screen Shot 2021-01-30 at 3.20.55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014034" cy="9550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" name="Screen Shot 2021-01-30 at 3.21.13 PM.png" descr="Screen Shot 2021-01-30 at 3.21.13 PM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2626" y="1056082"/>
              <a:ext cx="2694618" cy="989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Screen Shot 2021-01-30 at 3.21.30 PM.png" descr="Screen Shot 2021-01-30 at 3.21.30 PM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2353" y="2146273"/>
              <a:ext cx="7367560" cy="10573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" name="Screen Shot 2021-01-30 at 3.21.47 PM.png" descr="Screen Shot 2021-01-30 at 3.21.47 PM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4109" y="3304682"/>
              <a:ext cx="4536507" cy="9550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90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1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3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+ 1)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(fib(1) + fib(0)))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(1 + fib(0)))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(1 + 0))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+ 1)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(fib(2)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((fib(1) + fib(0))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((1 + fib(0))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((1 + 0)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(1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</a:t>
            </a:r>
            <a:r>
              <a:rPr>
                <a:solidFill>
                  <a:srgbClr val="FF2600"/>
                </a:solidFill>
              </a:rPr>
              <a:t>(1 + 1)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3 + </a:t>
            </a:r>
            <a:r>
              <a:rPr>
                <a:solidFill>
                  <a:srgbClr val="FF2600"/>
                </a:solidFill>
              </a:rPr>
              <a:t>2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95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6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8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((1 + 1)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fib(2))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(fib(1) + fib(0)))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(1 + fib(0)))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(1 + 0))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(2 + 1)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fib(3)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(fib(2)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((fib(1) + fib(0))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((1 + fib(0))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((1 + 0)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(1 + fib(1))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3 + (1 + 1)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 </a:t>
            </a:r>
            <a:r>
              <a:rPr>
                <a:solidFill>
                  <a:srgbClr val="FF2600"/>
                </a:solidFill>
              </a:rPr>
              <a:t>3 + 2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</a:t>
            </a:r>
            <a:r>
              <a:rPr>
                <a:solidFill>
                  <a:srgbClr val="FF2600"/>
                </a:solidFill>
              </a:rPr>
              <a:t>5</a:t>
            </a:r>
          </a:p>
        </p:txBody>
      </p:sp>
      <p:sp>
        <p:nvSpPr>
          <p:cNvPr id="299" name="Arrow"/>
          <p:cNvSpPr/>
          <p:nvPr/>
        </p:nvSpPr>
        <p:spPr>
          <a:xfrm>
            <a:off x="22070004" y="11948567"/>
            <a:ext cx="1270001" cy="1270001"/>
          </a:xfrm>
          <a:prstGeom prst="rightArrow">
            <a:avLst>
              <a:gd name="adj1" fmla="val 51263"/>
              <a:gd name="adj2" fmla="val 63364"/>
            </a:avLst>
          </a:prstGeom>
          <a:solidFill>
            <a:srgbClr val="3092A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creen Shot 2021-01-30 at 3.44.58 PM.png" descr="Screen Shot 2021-01-30 at 3.44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822" y="4716505"/>
            <a:ext cx="14717167" cy="54625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4" name="Group"/>
          <p:cNvGrpSpPr/>
          <p:nvPr/>
        </p:nvGrpSpPr>
        <p:grpSpPr>
          <a:xfrm>
            <a:off x="561461" y="447352"/>
            <a:ext cx="11608314" cy="4101011"/>
            <a:chOff x="0" y="0"/>
            <a:chExt cx="11608313" cy="4101009"/>
          </a:xfrm>
        </p:grpSpPr>
        <p:pic>
          <p:nvPicPr>
            <p:cNvPr id="302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3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07" name="Group"/>
          <p:cNvGrpSpPr/>
          <p:nvPr/>
        </p:nvGrpSpPr>
        <p:grpSpPr>
          <a:xfrm>
            <a:off x="17133338" y="3306304"/>
            <a:ext cx="4659294" cy="7103392"/>
            <a:chOff x="0" y="0"/>
            <a:chExt cx="4659292" cy="7103390"/>
          </a:xfrm>
        </p:grpSpPr>
        <p:pic>
          <p:nvPicPr>
            <p:cNvPr id="305" name="Screen Shot 2021-01-25 at 2.49.56 PM.png" descr="Screen Shot 2021-01-25 at 2.49.56 PM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4659293" cy="53581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6" name="Screen Shot 2021-01-25 at 2.49.33 PM.png" descr="Screen Shot 2021-01-25 at 2.49.33 PM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5193080"/>
              <a:ext cx="4659293" cy="19103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8" name="&gt;&gt;&gt; run_fib(60)"/>
          <p:cNvSpPr txBox="1"/>
          <p:nvPr/>
        </p:nvSpPr>
        <p:spPr>
          <a:xfrm>
            <a:off x="17135138" y="11153088"/>
            <a:ext cx="4655696" cy="1711668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&gt;&gt;&gt; run_fib(60)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Screen Shot 2021-01-30 at 3.31.54 PM.png" descr="Screen Shot 2021-01-30 at 3.31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6248" y="3210394"/>
            <a:ext cx="14331504" cy="8686711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재귀 알고리즘의 계산 복잡도"/>
          <p:cNvSpPr txBox="1"/>
          <p:nvPr/>
        </p:nvSpPr>
        <p:spPr>
          <a:xfrm>
            <a:off x="7272007" y="905582"/>
            <a:ext cx="9839986" cy="1243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800"/>
            </a:lvl1pPr>
          </a:lstStyle>
          <a:p>
            <a:pPr/>
            <a:r>
              <a:t>재귀 알고리즘의 계산 복잡도</a:t>
            </a:r>
          </a:p>
        </p:txBody>
      </p:sp>
      <p:sp>
        <p:nvSpPr>
          <p:cNvPr id="312" name="트리 재귀"/>
          <p:cNvSpPr txBox="1"/>
          <p:nvPr/>
        </p:nvSpPr>
        <p:spPr>
          <a:xfrm>
            <a:off x="2588137" y="3252579"/>
            <a:ext cx="3383713" cy="1243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800">
                <a:solidFill>
                  <a:srgbClr val="3092AB"/>
                </a:solidFill>
              </a:defRPr>
            </a:lvl1pPr>
          </a:lstStyle>
          <a:p>
            <a:pPr/>
            <a:r>
              <a:t>트리 재귀</a:t>
            </a:r>
          </a:p>
        </p:txBody>
      </p:sp>
      <p:sp>
        <p:nvSpPr>
          <p:cNvPr id="313" name="Tree Recursion"/>
          <p:cNvSpPr txBox="1"/>
          <p:nvPr/>
        </p:nvSpPr>
        <p:spPr>
          <a:xfrm>
            <a:off x="2472808" y="4410182"/>
            <a:ext cx="3614371" cy="713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800">
                <a:solidFill>
                  <a:srgbClr val="3092AB"/>
                </a:solidFill>
              </a:defRPr>
            </a:lvl1pPr>
          </a:lstStyle>
          <a:p>
            <a:pPr/>
            <a:r>
              <a:t>Tree Recursion</a:t>
            </a:r>
          </a:p>
        </p:txBody>
      </p:sp>
      <p:sp>
        <p:nvSpPr>
          <p:cNvPr id="314" name="깊이우선 트리 훑기"/>
          <p:cNvSpPr txBox="1"/>
          <p:nvPr/>
        </p:nvSpPr>
        <p:spPr>
          <a:xfrm>
            <a:off x="11528737" y="11364835"/>
            <a:ext cx="4143275" cy="819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>
                <a:solidFill>
                  <a:srgbClr val="3092AB"/>
                </a:solidFill>
              </a:defRPr>
            </a:lvl1pPr>
          </a:lstStyle>
          <a:p>
            <a:pPr/>
            <a:r>
              <a:t>깊이우선 트리 훑기</a:t>
            </a:r>
          </a:p>
        </p:txBody>
      </p:sp>
      <p:sp>
        <p:nvSpPr>
          <p:cNvPr id="315" name="Depth-first Tree Traversal"/>
          <p:cNvSpPr txBox="1"/>
          <p:nvPr/>
        </p:nvSpPr>
        <p:spPr>
          <a:xfrm>
            <a:off x="11372096" y="12188898"/>
            <a:ext cx="4456558" cy="564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">
                <a:solidFill>
                  <a:srgbClr val="3092AB"/>
                </a:solidFill>
              </a:defRPr>
            </a:lvl1pPr>
          </a:lstStyle>
          <a:p>
            <a:pPr/>
            <a:r>
              <a:t>Depth-first Tree Traversal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표채워풀기 알고리즘"/>
          <p:cNvSpPr txBox="1"/>
          <p:nvPr>
            <p:ph type="title" idx="4294967295"/>
          </p:nvPr>
        </p:nvSpPr>
        <p:spPr>
          <a:xfrm>
            <a:off x="8511720" y="-84494"/>
            <a:ext cx="7360559" cy="1968570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484703">
              <a:defRPr b="1" sz="707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표채워풀기 알고리즘</a:t>
            </a:r>
          </a:p>
        </p:txBody>
      </p:sp>
      <p:sp>
        <p:nvSpPr>
          <p:cNvPr id="318" name="Dynamic Programming"/>
          <p:cNvSpPr txBox="1"/>
          <p:nvPr/>
        </p:nvSpPr>
        <p:spPr>
          <a:xfrm>
            <a:off x="8918638" y="1802965"/>
            <a:ext cx="6546724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600"/>
            </a:lvl1pPr>
          </a:lstStyle>
          <a:p>
            <a:pPr/>
            <a:r>
              <a:t>Dynamic Programming</a:t>
            </a:r>
          </a:p>
        </p:txBody>
      </p:sp>
      <p:pic>
        <p:nvPicPr>
          <p:cNvPr id="319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2055" y="3107455"/>
            <a:ext cx="10175615" cy="2330294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fib(0) = 0…"/>
          <p:cNvSpPr txBox="1"/>
          <p:nvPr/>
        </p:nvSpPr>
        <p:spPr>
          <a:xfrm>
            <a:off x="12843066" y="3553142"/>
            <a:ext cx="9448185" cy="660971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fib(0) = 0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fib(1) = 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fib(2) =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표채워풀기 알고리즘"/>
          <p:cNvSpPr txBox="1"/>
          <p:nvPr>
            <p:ph type="title" idx="4294967295"/>
          </p:nvPr>
        </p:nvSpPr>
        <p:spPr>
          <a:xfrm>
            <a:off x="8511720" y="-84494"/>
            <a:ext cx="7360559" cy="1968570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484703">
              <a:defRPr b="1" sz="707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표채워풀기 알고리즘</a:t>
            </a:r>
          </a:p>
        </p:txBody>
      </p:sp>
      <p:sp>
        <p:nvSpPr>
          <p:cNvPr id="323" name="Dynamic Programming"/>
          <p:cNvSpPr txBox="1"/>
          <p:nvPr/>
        </p:nvSpPr>
        <p:spPr>
          <a:xfrm>
            <a:off x="8918638" y="1802965"/>
            <a:ext cx="6546724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600"/>
            </a:lvl1pPr>
          </a:lstStyle>
          <a:p>
            <a:pPr/>
            <a:r>
              <a:t>Dynamic Programming</a:t>
            </a:r>
          </a:p>
        </p:txBody>
      </p:sp>
      <p:pic>
        <p:nvPicPr>
          <p:cNvPr id="324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2055" y="3107455"/>
            <a:ext cx="10175615" cy="2330294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fib(0) = 0…"/>
          <p:cNvSpPr txBox="1"/>
          <p:nvPr/>
        </p:nvSpPr>
        <p:spPr>
          <a:xfrm>
            <a:off x="12843066" y="3553142"/>
            <a:ext cx="9448185" cy="660971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fib(0) = 0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fib(1) = 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fib(2) = fib(1) + fib(0) = 1 + 0 = 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fib(3) =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표채워풀기 알고리즘"/>
          <p:cNvSpPr txBox="1"/>
          <p:nvPr>
            <p:ph type="title" idx="4294967295"/>
          </p:nvPr>
        </p:nvSpPr>
        <p:spPr>
          <a:xfrm>
            <a:off x="8511720" y="-84494"/>
            <a:ext cx="7360559" cy="1968570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484703">
              <a:defRPr b="1" sz="707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표채워풀기 알고리즘</a:t>
            </a:r>
          </a:p>
        </p:txBody>
      </p:sp>
      <p:sp>
        <p:nvSpPr>
          <p:cNvPr id="328" name="Dynamic Programming"/>
          <p:cNvSpPr txBox="1"/>
          <p:nvPr/>
        </p:nvSpPr>
        <p:spPr>
          <a:xfrm>
            <a:off x="8918638" y="1802965"/>
            <a:ext cx="6546724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600"/>
            </a:lvl1pPr>
          </a:lstStyle>
          <a:p>
            <a:pPr/>
            <a:r>
              <a:t>Dynamic Programming</a:t>
            </a:r>
          </a:p>
        </p:txBody>
      </p:sp>
      <p:pic>
        <p:nvPicPr>
          <p:cNvPr id="329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2055" y="3107455"/>
            <a:ext cx="10175615" cy="2330294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fib(0) = 0…"/>
          <p:cNvSpPr txBox="1"/>
          <p:nvPr/>
        </p:nvSpPr>
        <p:spPr>
          <a:xfrm>
            <a:off x="12843066" y="3553142"/>
            <a:ext cx="9448185" cy="660971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fib(0) = 0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fib(1) = 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fib(2) = fib(1) + fib(0) = 1 + 0 = 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fib(3) = fib(2) + fib(1) = 1 + 1 = 2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fib(4) = 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표채워풀기 알고리즘"/>
          <p:cNvSpPr txBox="1"/>
          <p:nvPr>
            <p:ph type="title" idx="4294967295"/>
          </p:nvPr>
        </p:nvSpPr>
        <p:spPr>
          <a:xfrm>
            <a:off x="8511720" y="-84494"/>
            <a:ext cx="7360559" cy="1968570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484703">
              <a:defRPr b="1" sz="707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표채워풀기 알고리즘</a:t>
            </a:r>
          </a:p>
        </p:txBody>
      </p:sp>
      <p:sp>
        <p:nvSpPr>
          <p:cNvPr id="333" name="Dynamic Programming"/>
          <p:cNvSpPr txBox="1"/>
          <p:nvPr/>
        </p:nvSpPr>
        <p:spPr>
          <a:xfrm>
            <a:off x="8918638" y="1802965"/>
            <a:ext cx="6546724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600"/>
            </a:lvl1pPr>
          </a:lstStyle>
          <a:p>
            <a:pPr/>
            <a:r>
              <a:t>Dynamic Programming</a:t>
            </a:r>
          </a:p>
        </p:txBody>
      </p:sp>
      <p:pic>
        <p:nvPicPr>
          <p:cNvPr id="334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2055" y="3107455"/>
            <a:ext cx="10175615" cy="2330294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fib(0) = 0…"/>
          <p:cNvSpPr txBox="1"/>
          <p:nvPr/>
        </p:nvSpPr>
        <p:spPr>
          <a:xfrm>
            <a:off x="12843066" y="3553142"/>
            <a:ext cx="9448185" cy="660971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fib(0) = 0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fib(1) = 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fib(2) = fib(1) + fib(0) = 1 + 0 = 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fib(3) = fib(2) + fib(1) = 1 + 1 = 2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fib(4) = fib(3) + fib(2) = 2 + 1 = 3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fib(5) =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표채워풀기 알고리즘"/>
          <p:cNvSpPr txBox="1"/>
          <p:nvPr>
            <p:ph type="title" idx="4294967295"/>
          </p:nvPr>
        </p:nvSpPr>
        <p:spPr>
          <a:xfrm>
            <a:off x="8511720" y="-84494"/>
            <a:ext cx="7360559" cy="1968570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484703">
              <a:defRPr b="1" sz="707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표채워풀기 알고리즘</a:t>
            </a:r>
          </a:p>
        </p:txBody>
      </p:sp>
      <p:sp>
        <p:nvSpPr>
          <p:cNvPr id="338" name="Dynamic Programming"/>
          <p:cNvSpPr txBox="1"/>
          <p:nvPr/>
        </p:nvSpPr>
        <p:spPr>
          <a:xfrm>
            <a:off x="8918638" y="1802965"/>
            <a:ext cx="6546724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600"/>
            </a:lvl1pPr>
          </a:lstStyle>
          <a:p>
            <a:pPr/>
            <a:r>
              <a:t>Dynamic Programming</a:t>
            </a:r>
          </a:p>
        </p:txBody>
      </p:sp>
      <p:pic>
        <p:nvPicPr>
          <p:cNvPr id="339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2055" y="3107455"/>
            <a:ext cx="10175615" cy="2330294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fib(0) = 0…"/>
          <p:cNvSpPr txBox="1"/>
          <p:nvPr/>
        </p:nvSpPr>
        <p:spPr>
          <a:xfrm>
            <a:off x="12843066" y="3553142"/>
            <a:ext cx="9448185" cy="660971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fib(0) = 0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fib(1) = 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fib(2) = fib(1) + fib(0) = 1 + 0 = 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fib(3) = fib(2) + fib(1) = 1 + 1 = 2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fib(4) = fib(3) + fib(2) = 2 + 1 = 3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fib(5) = fib(4) + fib(3) = 3 + 2 = 5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fib(6) =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표채워풀기 알고리즘"/>
          <p:cNvSpPr txBox="1"/>
          <p:nvPr>
            <p:ph type="title" idx="4294967295"/>
          </p:nvPr>
        </p:nvSpPr>
        <p:spPr>
          <a:xfrm>
            <a:off x="8511720" y="-84494"/>
            <a:ext cx="7360559" cy="1968570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484703">
              <a:defRPr b="1" sz="707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표채워풀기 알고리즘</a:t>
            </a:r>
          </a:p>
        </p:txBody>
      </p:sp>
      <p:sp>
        <p:nvSpPr>
          <p:cNvPr id="343" name="Dynamic Programming"/>
          <p:cNvSpPr txBox="1"/>
          <p:nvPr/>
        </p:nvSpPr>
        <p:spPr>
          <a:xfrm>
            <a:off x="8918638" y="1802965"/>
            <a:ext cx="6546724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600"/>
            </a:lvl1pPr>
          </a:lstStyle>
          <a:p>
            <a:pPr/>
            <a:r>
              <a:t>Dynamic Programming</a:t>
            </a:r>
          </a:p>
        </p:txBody>
      </p:sp>
      <p:pic>
        <p:nvPicPr>
          <p:cNvPr id="344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2055" y="3107455"/>
            <a:ext cx="10175615" cy="2330294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fib(0) = 0…"/>
          <p:cNvSpPr txBox="1"/>
          <p:nvPr/>
        </p:nvSpPr>
        <p:spPr>
          <a:xfrm>
            <a:off x="12843066" y="3553142"/>
            <a:ext cx="9448185" cy="660971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fib(0) = 0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fib(1) = 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fib(2) = fib(1) + fib(0) = 1 + 0 = 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fib(3) = fib(2) + fib(1) = 1 + 1 = 2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fib(4) = fib(3) + fib(2) = 2 + 1 = 3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fib(5) = fib(4) + fib(3) = 3 + 2 = 5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fib(6) = fib(5) + fib(4) = 5 + 3 = 8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fib(7) =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피보나치 수열"/>
          <p:cNvSpPr txBox="1"/>
          <p:nvPr>
            <p:ph type="title" idx="4294967295"/>
          </p:nvPr>
        </p:nvSpPr>
        <p:spPr>
          <a:xfrm>
            <a:off x="4646993" y="1063991"/>
            <a:ext cx="15090014" cy="1977024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796885">
              <a:defRPr b="1" sz="1164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피보나치 수열</a:t>
            </a:r>
          </a:p>
        </p:txBody>
      </p:sp>
      <p:pic>
        <p:nvPicPr>
          <p:cNvPr id="156" name="Screen Shot 2021-01-25 at 12.51.35 PM.png" descr="Screen Shot 2021-01-25 at 12.51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3595" y="3117947"/>
            <a:ext cx="10136809" cy="607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Screen Shot 2021-01-25 at 12.52.23 PM.png" descr="Screen Shot 2021-01-25 at 12.52.2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03061" y="4809985"/>
            <a:ext cx="18977878" cy="4548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Screen Shot 2021-01-25 at 12.52.35 PM.png" descr="Screen Shot 2021-01-25 at 12.52.3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0402" y="10442976"/>
            <a:ext cx="20843196" cy="1015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표채워풀기 알고리즘"/>
          <p:cNvSpPr txBox="1"/>
          <p:nvPr>
            <p:ph type="title" idx="4294967295"/>
          </p:nvPr>
        </p:nvSpPr>
        <p:spPr>
          <a:xfrm>
            <a:off x="8511720" y="-84494"/>
            <a:ext cx="7360559" cy="1968570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484703">
              <a:defRPr b="1" sz="707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표채워풀기 알고리즘</a:t>
            </a:r>
          </a:p>
        </p:txBody>
      </p:sp>
      <p:sp>
        <p:nvSpPr>
          <p:cNvPr id="348" name="Dynamic Programming"/>
          <p:cNvSpPr txBox="1"/>
          <p:nvPr/>
        </p:nvSpPr>
        <p:spPr>
          <a:xfrm>
            <a:off x="8918638" y="1802965"/>
            <a:ext cx="6546724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600"/>
            </a:lvl1pPr>
          </a:lstStyle>
          <a:p>
            <a:pPr/>
            <a:r>
              <a:t>Dynamic Programming</a:t>
            </a:r>
          </a:p>
        </p:txBody>
      </p:sp>
      <p:pic>
        <p:nvPicPr>
          <p:cNvPr id="349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2055" y="3107455"/>
            <a:ext cx="10175615" cy="2330294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fib(0) = 0…"/>
          <p:cNvSpPr txBox="1"/>
          <p:nvPr/>
        </p:nvSpPr>
        <p:spPr>
          <a:xfrm>
            <a:off x="12843066" y="3553142"/>
            <a:ext cx="9448185" cy="660971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fib(0) = 0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fib(1) = 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fib(2) = fib(1) + fib(0) = 1 + 0 = 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fib(3) = fib(2) + fib(1) = 1 + 1 = 2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fib(4) = fib(3) + fib(2) = 2 + 1 = 3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fib(5) = fib(4) + fib(3) = 3 + 2 = 5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fib(6) = fib(5) + fib(4) = 5 + 3 = 8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fib(7) = fib(6) + fib(5) = 8 + 5 = 13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fib(8) =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표채워풀기 알고리즘"/>
          <p:cNvSpPr txBox="1"/>
          <p:nvPr>
            <p:ph type="title" idx="4294967295"/>
          </p:nvPr>
        </p:nvSpPr>
        <p:spPr>
          <a:xfrm>
            <a:off x="8511720" y="-84494"/>
            <a:ext cx="7360559" cy="1968570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484703">
              <a:defRPr b="1" sz="707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표채워풀기 알고리즘</a:t>
            </a:r>
          </a:p>
        </p:txBody>
      </p:sp>
      <p:sp>
        <p:nvSpPr>
          <p:cNvPr id="353" name="Dynamic Programming"/>
          <p:cNvSpPr txBox="1"/>
          <p:nvPr/>
        </p:nvSpPr>
        <p:spPr>
          <a:xfrm>
            <a:off x="8918638" y="1802965"/>
            <a:ext cx="6546724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600"/>
            </a:lvl1pPr>
          </a:lstStyle>
          <a:p>
            <a:pPr/>
            <a:r>
              <a:t>Dynamic Programming</a:t>
            </a:r>
          </a:p>
        </p:txBody>
      </p:sp>
      <p:pic>
        <p:nvPicPr>
          <p:cNvPr id="354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2055" y="3107455"/>
            <a:ext cx="10175615" cy="2330294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fib(0) = 0…"/>
          <p:cNvSpPr txBox="1"/>
          <p:nvPr/>
        </p:nvSpPr>
        <p:spPr>
          <a:xfrm>
            <a:off x="12843066" y="3553142"/>
            <a:ext cx="9448185" cy="660971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fib(0) = 0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fib(1) = 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fib(2) = fib(1) + fib(0) = 1 + 0 = 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fib(3) = fib(2) + fib(1) = 1 + 1 = 2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fib(4) = fib(3) + fib(2) = 2 + 1 = 3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fib(5) = fib(4) + fib(3) = 3 + 2 = 5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fib(6) = fib(5) + fib(4) = 5 + 3 = 8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fib(7) = fib(6) + fib(5) = 8 + 5 = 13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fib(8) = fib(7) + fib(6) = 13 + 8 = 21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fib(9) =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표채워풀기 알고리즘"/>
          <p:cNvSpPr txBox="1"/>
          <p:nvPr>
            <p:ph type="title" idx="4294967295"/>
          </p:nvPr>
        </p:nvSpPr>
        <p:spPr>
          <a:xfrm>
            <a:off x="8511720" y="-84494"/>
            <a:ext cx="7360559" cy="1968570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484703">
              <a:defRPr b="1" sz="707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표채워풀기 알고리즘</a:t>
            </a:r>
          </a:p>
        </p:txBody>
      </p:sp>
      <p:sp>
        <p:nvSpPr>
          <p:cNvPr id="358" name="Dynamic Programming"/>
          <p:cNvSpPr txBox="1"/>
          <p:nvPr/>
        </p:nvSpPr>
        <p:spPr>
          <a:xfrm>
            <a:off x="8918638" y="1802965"/>
            <a:ext cx="6546724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600"/>
            </a:lvl1pPr>
          </a:lstStyle>
          <a:p>
            <a:pPr/>
            <a:r>
              <a:t>Dynamic Programming</a:t>
            </a:r>
          </a:p>
        </p:txBody>
      </p:sp>
      <p:pic>
        <p:nvPicPr>
          <p:cNvPr id="359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2055" y="3107455"/>
            <a:ext cx="10175615" cy="2330294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fib(0) = 0…"/>
          <p:cNvSpPr txBox="1"/>
          <p:nvPr/>
        </p:nvSpPr>
        <p:spPr>
          <a:xfrm>
            <a:off x="12843066" y="3553142"/>
            <a:ext cx="9448185" cy="660971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fib(0) = 0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fib(1) = 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fib(2) = fib(1) + fib(0) = 1 + 0 = 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fib(3) = fib(2) + fib(1) = 1 + 1 = 2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fib(4) = fib(3) + fib(2) = 2 + 1 = 3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fib(5) = fib(4) + fib(3) = 3 + 2 = 5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fib(6) = fib(5) + fib(4) = 5 + 3 = 8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fib(7) = fib(6) + fib(5) = 8 + 5 = 13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fib(8) = fib(7) + fib(6) = 13 + 8 = 21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fib(9) = fib(8) + fib(7) = 21 + 13 = 34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fib(10) =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표채워풀기 알고리즘"/>
          <p:cNvSpPr txBox="1"/>
          <p:nvPr>
            <p:ph type="title" idx="4294967295"/>
          </p:nvPr>
        </p:nvSpPr>
        <p:spPr>
          <a:xfrm>
            <a:off x="8511720" y="-84494"/>
            <a:ext cx="7360559" cy="1968570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484703">
              <a:defRPr b="1" sz="707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표채워풀기 알고리즘</a:t>
            </a:r>
          </a:p>
        </p:txBody>
      </p:sp>
      <p:sp>
        <p:nvSpPr>
          <p:cNvPr id="363" name="Dynamic Programming"/>
          <p:cNvSpPr txBox="1"/>
          <p:nvPr/>
        </p:nvSpPr>
        <p:spPr>
          <a:xfrm>
            <a:off x="8918638" y="1802965"/>
            <a:ext cx="6546724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600"/>
            </a:lvl1pPr>
          </a:lstStyle>
          <a:p>
            <a:pPr/>
            <a:r>
              <a:t>Dynamic Programming</a:t>
            </a:r>
          </a:p>
        </p:txBody>
      </p:sp>
      <p:pic>
        <p:nvPicPr>
          <p:cNvPr id="364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2055" y="3107455"/>
            <a:ext cx="10175615" cy="2330294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fib(0) = 0…"/>
          <p:cNvSpPr txBox="1"/>
          <p:nvPr/>
        </p:nvSpPr>
        <p:spPr>
          <a:xfrm>
            <a:off x="12843066" y="3553142"/>
            <a:ext cx="9448185" cy="660971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fib(0) = 0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fib(1) = 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fib(2) = fib(1) + fib(0) = 1 + 0 = 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fib(3) = fib(2) + fib(1) = 1 + 1 = 2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fib(4) = fib(3) + fib(2) = 2 + 1 = 3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fib(5) = fib(4) + fib(3) = 3 + 2 = 5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fib(6) = fib(5) + fib(4) = 5 + 3 = 8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fib(7) = fib(6) + fib(5) = 8 + 5 = 13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fib(8) = fib(7) + fib(6) = 13 + 8 = 21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fib(9) = fib(8) + fib(7) = 21 + 13 = 34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fib(10) = fib(9) + fib(8) = 34 + 21 = 55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fib(11) =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표채워풀기 알고리즘"/>
          <p:cNvSpPr txBox="1"/>
          <p:nvPr>
            <p:ph type="title" idx="4294967295"/>
          </p:nvPr>
        </p:nvSpPr>
        <p:spPr>
          <a:xfrm>
            <a:off x="8511720" y="-84494"/>
            <a:ext cx="7360559" cy="1968570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484703">
              <a:defRPr b="1" sz="707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표채워풀기 알고리즘</a:t>
            </a:r>
          </a:p>
        </p:txBody>
      </p:sp>
      <p:sp>
        <p:nvSpPr>
          <p:cNvPr id="368" name="Dynamic Programming"/>
          <p:cNvSpPr txBox="1"/>
          <p:nvPr/>
        </p:nvSpPr>
        <p:spPr>
          <a:xfrm>
            <a:off x="8918638" y="1802965"/>
            <a:ext cx="6546724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600"/>
            </a:lvl1pPr>
          </a:lstStyle>
          <a:p>
            <a:pPr/>
            <a:r>
              <a:t>Dynamic Programming</a:t>
            </a:r>
          </a:p>
        </p:txBody>
      </p:sp>
      <p:pic>
        <p:nvPicPr>
          <p:cNvPr id="369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2055" y="3107455"/>
            <a:ext cx="10175615" cy="2330294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fib(0) = 0…"/>
          <p:cNvSpPr txBox="1"/>
          <p:nvPr/>
        </p:nvSpPr>
        <p:spPr>
          <a:xfrm>
            <a:off x="12843066" y="3553142"/>
            <a:ext cx="9448185" cy="660971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fib(0) = 0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fib(1) = 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fib(2) = fib(1) + fib(0) = 1 + 0 = 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fib(3) = fib(2) + fib(1) = 1 + 1 = 2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fib(4) = fib(3) + fib(2) = 2 + 1 = 3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fib(5) = fib(4) + fib(3) = 3 + 2 = 5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fib(6) = fib(5) + fib(4) = 5 + 3 = 8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fib(7) = fib(6) + fib(5) = 8 + 5 = 13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fib(8) = fib(7) + fib(6) = 13 + 8 = 21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fib(9) = fib(8) + fib(7) = 21 + 13 = 34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fib(10) = fib(9) + fib(8) = 34 + 21 = 55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fib(11) = fib(10) + fib(9) = 55 + 34 = 89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fib(12) =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표채워풀기 알고리즘"/>
          <p:cNvSpPr txBox="1"/>
          <p:nvPr>
            <p:ph type="title" idx="4294967295"/>
          </p:nvPr>
        </p:nvSpPr>
        <p:spPr>
          <a:xfrm>
            <a:off x="8511720" y="-84494"/>
            <a:ext cx="7360559" cy="1968570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484703">
              <a:defRPr b="1" sz="707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표채워풀기 알고리즘</a:t>
            </a:r>
          </a:p>
        </p:txBody>
      </p:sp>
      <p:sp>
        <p:nvSpPr>
          <p:cNvPr id="373" name="Dynamic Programming"/>
          <p:cNvSpPr txBox="1"/>
          <p:nvPr/>
        </p:nvSpPr>
        <p:spPr>
          <a:xfrm>
            <a:off x="8918638" y="1802965"/>
            <a:ext cx="6546724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600"/>
            </a:lvl1pPr>
          </a:lstStyle>
          <a:p>
            <a:pPr/>
            <a:r>
              <a:t>Dynamic Programming</a:t>
            </a:r>
          </a:p>
        </p:txBody>
      </p:sp>
      <p:pic>
        <p:nvPicPr>
          <p:cNvPr id="374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2055" y="3107455"/>
            <a:ext cx="10175615" cy="2330294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fib(0) = 0…"/>
          <p:cNvSpPr txBox="1"/>
          <p:nvPr/>
        </p:nvSpPr>
        <p:spPr>
          <a:xfrm>
            <a:off x="12843066" y="3553142"/>
            <a:ext cx="9448185" cy="660971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fib(0) = 0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fib(1) = 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fib(2) = fib(1) + fib(0) = 1 + 0 = 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fib(3) = fib(2) + fib(1) = 1 + 1 = 2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fib(4) = fib(3) + fib(2) = 2 + 1 = 3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fib(5) = fib(4) + fib(3) = 3 + 2 = 5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fib(6) = fib(5) + fib(4) = 5 + 3 = 8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fib(7) = fib(6) + fib(5) = 8 + 5 = 13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fib(8) = fib(7) + fib(6) = 13 + 8 = 21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fib(9) = fib(8) + fib(7) = 21 + 13 = 34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fib(10) = fib(9) + fib(8) = 34 + 21 = 55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fib(11) = fib(10) + fib(9) = 55 + 34 = 89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fib(12) = fib(11) + fib(10) = 89 + 55 = 144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Screen Shot 2021-01-30 at 3.33.08 PM.png" descr="Screen Shot 2021-01-30 at 3.33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4176" y="10722423"/>
            <a:ext cx="17555648" cy="2664698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표채워풀기 알고리즘"/>
          <p:cNvSpPr txBox="1"/>
          <p:nvPr>
            <p:ph type="title" idx="4294967295"/>
          </p:nvPr>
        </p:nvSpPr>
        <p:spPr>
          <a:xfrm>
            <a:off x="8511720" y="-84494"/>
            <a:ext cx="7360559" cy="1968570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484703">
              <a:defRPr b="1" sz="707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표채워풀기 알고리즘</a:t>
            </a:r>
          </a:p>
        </p:txBody>
      </p:sp>
      <p:sp>
        <p:nvSpPr>
          <p:cNvPr id="379" name="Dynamic Programming"/>
          <p:cNvSpPr txBox="1"/>
          <p:nvPr/>
        </p:nvSpPr>
        <p:spPr>
          <a:xfrm>
            <a:off x="8918638" y="1802965"/>
            <a:ext cx="6546724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600"/>
            </a:lvl1pPr>
          </a:lstStyle>
          <a:p>
            <a:pPr/>
            <a:r>
              <a:t>Dynamic Programming</a:t>
            </a:r>
          </a:p>
        </p:txBody>
      </p:sp>
      <p:pic>
        <p:nvPicPr>
          <p:cNvPr id="380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2055" y="3107455"/>
            <a:ext cx="10175615" cy="2330294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fib(0) = 0…"/>
          <p:cNvSpPr txBox="1"/>
          <p:nvPr/>
        </p:nvSpPr>
        <p:spPr>
          <a:xfrm>
            <a:off x="12843066" y="3553142"/>
            <a:ext cx="9448185" cy="660971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fib(0) = 0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fib(1) = 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fib(2) = fib(1) + fib(0) = 1 + 0 = 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fib(3) = fib(2) + fib(1) = 1 + 1 = 2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fib(4) = fib(3) + fib(2) = 2 + 1 = 3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fib(5) = fib(4) + fib(3) = 3 + 2 = 5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fib(6) = fib(5) + fib(4) = 5 + 3 = 8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fib(7) = fib(6) + fib(5) = 8 + 5 = 13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fib(8) = fib(7) + fib(6) = 13 + 8 = 21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fib(9) = fib(8) + fib(7) = 21 + 13 = 34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fib(10) = fib(9) + fib(8) = 34 + 21 = 55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fib(11) = fib(10) + fib(9) = 55 + 34 = 89</a:t>
            </a:r>
          </a:p>
          <a:p>
            <a:pPr algn="l">
              <a:lnSpc>
                <a:spcPct val="120000"/>
              </a:lnSpc>
              <a:defRPr b="0" sz="280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fib(12) = fib(11) + fib(10) = 89 + 55 = 144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8726" y="862777"/>
            <a:ext cx="17063786" cy="8046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Screen Shot 2021-01-30 at 3.33.08 PM.png" descr="Screen Shot 2021-01-30 at 3.33.0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3076" y="9738714"/>
            <a:ext cx="17555648" cy="2664698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a"/>
          <p:cNvSpPr txBox="1"/>
          <p:nvPr/>
        </p:nvSpPr>
        <p:spPr>
          <a:xfrm>
            <a:off x="5385478" y="12183552"/>
            <a:ext cx="474154" cy="63817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 b="0">
                <a:solidFill>
                  <a:srgbClr val="FF2600"/>
                </a:solid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86" name="b"/>
          <p:cNvSpPr txBox="1"/>
          <p:nvPr/>
        </p:nvSpPr>
        <p:spPr>
          <a:xfrm>
            <a:off x="6633786" y="12183552"/>
            <a:ext cx="474154" cy="63817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 b="0">
                <a:solidFill>
                  <a:srgbClr val="FF2600"/>
                </a:solid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387" name="i"/>
          <p:cNvSpPr txBox="1"/>
          <p:nvPr/>
        </p:nvSpPr>
        <p:spPr>
          <a:xfrm>
            <a:off x="7810900" y="9320397"/>
            <a:ext cx="474154" cy="63817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 b="0">
                <a:solidFill>
                  <a:srgbClr val="FF2600"/>
                </a:solid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lvl1pPr>
          </a:lstStyle>
          <a:p>
            <a:pPr/>
            <a:r>
              <a:t>i</a:t>
            </a:r>
          </a:p>
        </p:txBody>
      </p:sp>
      <p:sp>
        <p:nvSpPr>
          <p:cNvPr id="388" name="Rectangle"/>
          <p:cNvSpPr/>
          <p:nvPr/>
        </p:nvSpPr>
        <p:spPr>
          <a:xfrm>
            <a:off x="7493000" y="10896600"/>
            <a:ext cx="13434106" cy="9028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9" name="Rectangle"/>
          <p:cNvSpPr/>
          <p:nvPr/>
        </p:nvSpPr>
        <p:spPr>
          <a:xfrm>
            <a:off x="8636000" y="10033000"/>
            <a:ext cx="12264734" cy="7929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8726" y="862777"/>
            <a:ext cx="17063786" cy="8046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Screen Shot 2021-01-30 at 3.33.08 PM.png" descr="Screen Shot 2021-01-30 at 3.33.0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3076" y="9738714"/>
            <a:ext cx="17555648" cy="2664698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a"/>
          <p:cNvSpPr txBox="1"/>
          <p:nvPr/>
        </p:nvSpPr>
        <p:spPr>
          <a:xfrm>
            <a:off x="6604678" y="12158152"/>
            <a:ext cx="474154" cy="63817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 b="0">
                <a:solidFill>
                  <a:srgbClr val="FF2600"/>
                </a:solid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94" name="b"/>
          <p:cNvSpPr txBox="1"/>
          <p:nvPr/>
        </p:nvSpPr>
        <p:spPr>
          <a:xfrm>
            <a:off x="7852986" y="12158152"/>
            <a:ext cx="474154" cy="63817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 b="0">
                <a:solidFill>
                  <a:srgbClr val="FF2600"/>
                </a:solid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395" name="i"/>
          <p:cNvSpPr txBox="1"/>
          <p:nvPr/>
        </p:nvSpPr>
        <p:spPr>
          <a:xfrm>
            <a:off x="8928500" y="9317860"/>
            <a:ext cx="474154" cy="63817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 b="0">
                <a:solidFill>
                  <a:srgbClr val="FF2600"/>
                </a:solid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lvl1pPr>
          </a:lstStyle>
          <a:p>
            <a:pPr/>
            <a:r>
              <a:t>i</a:t>
            </a:r>
          </a:p>
        </p:txBody>
      </p:sp>
      <p:sp>
        <p:nvSpPr>
          <p:cNvPr id="396" name="Rectangle"/>
          <p:cNvSpPr/>
          <p:nvPr/>
        </p:nvSpPr>
        <p:spPr>
          <a:xfrm>
            <a:off x="8729746" y="10896600"/>
            <a:ext cx="12197360" cy="9028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7" name="Rectangle"/>
          <p:cNvSpPr/>
          <p:nvPr/>
        </p:nvSpPr>
        <p:spPr>
          <a:xfrm>
            <a:off x="8636000" y="10033000"/>
            <a:ext cx="12264734" cy="7929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Screen Shot 2021-01-30 at 3.33.08 PM.png" descr="Screen Shot 2021-01-30 at 3.33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3076" y="9738714"/>
            <a:ext cx="17555648" cy="26646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3" name="Group"/>
          <p:cNvGrpSpPr/>
          <p:nvPr/>
        </p:nvGrpSpPr>
        <p:grpSpPr>
          <a:xfrm>
            <a:off x="7790227" y="9330501"/>
            <a:ext cx="2899576" cy="3501331"/>
            <a:chOff x="0" y="0"/>
            <a:chExt cx="2899575" cy="3501329"/>
          </a:xfrm>
        </p:grpSpPr>
        <p:sp>
          <p:nvSpPr>
            <p:cNvPr id="400" name="a"/>
            <p:cNvSpPr txBox="1"/>
            <p:nvPr/>
          </p:nvSpPr>
          <p:spPr>
            <a:xfrm>
              <a:off x="0" y="2863154"/>
              <a:ext cx="474153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401" name="b"/>
            <p:cNvSpPr txBox="1"/>
            <p:nvPr/>
          </p:nvSpPr>
          <p:spPr>
            <a:xfrm>
              <a:off x="1248308" y="2863154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402" name="i"/>
            <p:cNvSpPr txBox="1"/>
            <p:nvPr/>
          </p:nvSpPr>
          <p:spPr>
            <a:xfrm>
              <a:off x="2425422" y="0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i</a:t>
              </a:r>
            </a:p>
          </p:txBody>
        </p:sp>
      </p:grpSp>
      <p:pic>
        <p:nvPicPr>
          <p:cNvPr id="404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8726" y="862777"/>
            <a:ext cx="17063786" cy="8046091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Rectangle"/>
          <p:cNvSpPr/>
          <p:nvPr/>
        </p:nvSpPr>
        <p:spPr>
          <a:xfrm>
            <a:off x="9965322" y="10896600"/>
            <a:ext cx="10961784" cy="9028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6" name="Rectangle"/>
          <p:cNvSpPr/>
          <p:nvPr/>
        </p:nvSpPr>
        <p:spPr>
          <a:xfrm>
            <a:off x="11301937" y="10033000"/>
            <a:ext cx="9598797" cy="7929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reen Shot 2021-01-30 at 3.25.24 PM.png" descr="Screen Shot 2021-01-30 at 3.25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298" y="1526014"/>
            <a:ext cx="23545337" cy="12280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Screen Shot 2021-01-25 at 12.52.35 PM.png" descr="Screen Shot 2021-01-25 at 12.52.3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47357" y="542847"/>
            <a:ext cx="17289286" cy="842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Screen Shot 2021-01-30 at 3.33.08 PM.png" descr="Screen Shot 2021-01-30 at 3.33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3076" y="9738714"/>
            <a:ext cx="17555648" cy="26646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2" name="Group"/>
          <p:cNvGrpSpPr/>
          <p:nvPr/>
        </p:nvGrpSpPr>
        <p:grpSpPr>
          <a:xfrm>
            <a:off x="9079231" y="9363502"/>
            <a:ext cx="2899577" cy="3501331"/>
            <a:chOff x="0" y="0"/>
            <a:chExt cx="2899575" cy="3501329"/>
          </a:xfrm>
        </p:grpSpPr>
        <p:sp>
          <p:nvSpPr>
            <p:cNvPr id="409" name="a"/>
            <p:cNvSpPr txBox="1"/>
            <p:nvPr/>
          </p:nvSpPr>
          <p:spPr>
            <a:xfrm>
              <a:off x="0" y="2863154"/>
              <a:ext cx="474153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410" name="b"/>
            <p:cNvSpPr txBox="1"/>
            <p:nvPr/>
          </p:nvSpPr>
          <p:spPr>
            <a:xfrm>
              <a:off x="1248308" y="2863154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411" name="i"/>
            <p:cNvSpPr txBox="1"/>
            <p:nvPr/>
          </p:nvSpPr>
          <p:spPr>
            <a:xfrm>
              <a:off x="2425422" y="0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i</a:t>
              </a:r>
            </a:p>
          </p:txBody>
        </p:sp>
      </p:grpSp>
      <p:pic>
        <p:nvPicPr>
          <p:cNvPr id="413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8726" y="862777"/>
            <a:ext cx="17063786" cy="8046091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Rectangle"/>
          <p:cNvSpPr/>
          <p:nvPr/>
        </p:nvSpPr>
        <p:spPr>
          <a:xfrm>
            <a:off x="11143760" y="10845800"/>
            <a:ext cx="9783346" cy="9028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5" name="Rectangle"/>
          <p:cNvSpPr/>
          <p:nvPr/>
        </p:nvSpPr>
        <p:spPr>
          <a:xfrm>
            <a:off x="12590512" y="10033000"/>
            <a:ext cx="8310222" cy="7929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Screen Shot 2021-01-30 at 3.33.08 PM.png" descr="Screen Shot 2021-01-30 at 3.33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3076" y="9738714"/>
            <a:ext cx="17555648" cy="26646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1" name="Group"/>
          <p:cNvGrpSpPr/>
          <p:nvPr/>
        </p:nvGrpSpPr>
        <p:grpSpPr>
          <a:xfrm>
            <a:off x="10274329" y="9360785"/>
            <a:ext cx="2899576" cy="3501330"/>
            <a:chOff x="0" y="0"/>
            <a:chExt cx="2899575" cy="3501329"/>
          </a:xfrm>
        </p:grpSpPr>
        <p:sp>
          <p:nvSpPr>
            <p:cNvPr id="418" name="a"/>
            <p:cNvSpPr txBox="1"/>
            <p:nvPr/>
          </p:nvSpPr>
          <p:spPr>
            <a:xfrm>
              <a:off x="0" y="2863154"/>
              <a:ext cx="474153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419" name="b"/>
            <p:cNvSpPr txBox="1"/>
            <p:nvPr/>
          </p:nvSpPr>
          <p:spPr>
            <a:xfrm>
              <a:off x="1248308" y="2863154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420" name="i"/>
            <p:cNvSpPr txBox="1"/>
            <p:nvPr/>
          </p:nvSpPr>
          <p:spPr>
            <a:xfrm>
              <a:off x="2425422" y="0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i</a:t>
              </a:r>
            </a:p>
          </p:txBody>
        </p:sp>
      </p:grpSp>
      <p:pic>
        <p:nvPicPr>
          <p:cNvPr id="422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8726" y="862777"/>
            <a:ext cx="17063786" cy="8046091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Rectangle"/>
          <p:cNvSpPr/>
          <p:nvPr/>
        </p:nvSpPr>
        <p:spPr>
          <a:xfrm>
            <a:off x="12371084" y="10892566"/>
            <a:ext cx="8556022" cy="8941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4" name="Rectangle"/>
          <p:cNvSpPr/>
          <p:nvPr/>
        </p:nvSpPr>
        <p:spPr>
          <a:xfrm>
            <a:off x="13740872" y="10033000"/>
            <a:ext cx="7159861" cy="7929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Screen Shot 2021-01-30 at 3.33.08 PM.png" descr="Screen Shot 2021-01-30 at 3.33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3076" y="9738714"/>
            <a:ext cx="17555648" cy="26646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0" name="Group"/>
          <p:cNvGrpSpPr/>
          <p:nvPr/>
        </p:nvGrpSpPr>
        <p:grpSpPr>
          <a:xfrm>
            <a:off x="11504931" y="9360785"/>
            <a:ext cx="2899577" cy="3501330"/>
            <a:chOff x="0" y="0"/>
            <a:chExt cx="2899575" cy="3501329"/>
          </a:xfrm>
        </p:grpSpPr>
        <p:sp>
          <p:nvSpPr>
            <p:cNvPr id="427" name="a"/>
            <p:cNvSpPr txBox="1"/>
            <p:nvPr/>
          </p:nvSpPr>
          <p:spPr>
            <a:xfrm>
              <a:off x="0" y="2863154"/>
              <a:ext cx="474153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428" name="b"/>
            <p:cNvSpPr txBox="1"/>
            <p:nvPr/>
          </p:nvSpPr>
          <p:spPr>
            <a:xfrm>
              <a:off x="1248308" y="2863154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429" name="i"/>
            <p:cNvSpPr txBox="1"/>
            <p:nvPr/>
          </p:nvSpPr>
          <p:spPr>
            <a:xfrm>
              <a:off x="2425422" y="0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i</a:t>
              </a:r>
            </a:p>
          </p:txBody>
        </p:sp>
      </p:grpSp>
      <p:pic>
        <p:nvPicPr>
          <p:cNvPr id="431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8726" y="862777"/>
            <a:ext cx="17063786" cy="804609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Rectangle"/>
          <p:cNvSpPr/>
          <p:nvPr/>
        </p:nvSpPr>
        <p:spPr>
          <a:xfrm>
            <a:off x="13590283" y="10917966"/>
            <a:ext cx="8556022" cy="8941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33" name="Rectangle"/>
          <p:cNvSpPr/>
          <p:nvPr/>
        </p:nvSpPr>
        <p:spPr>
          <a:xfrm>
            <a:off x="14939743" y="10033000"/>
            <a:ext cx="5960990" cy="7929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Screen Shot 2021-01-30 at 3.33.08 PM.png" descr="Screen Shot 2021-01-30 at 3.33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3076" y="9738714"/>
            <a:ext cx="17555648" cy="26646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9" name="Group"/>
          <p:cNvGrpSpPr/>
          <p:nvPr/>
        </p:nvGrpSpPr>
        <p:grpSpPr>
          <a:xfrm>
            <a:off x="12753332" y="9360785"/>
            <a:ext cx="2899576" cy="3501330"/>
            <a:chOff x="0" y="0"/>
            <a:chExt cx="2899575" cy="3501329"/>
          </a:xfrm>
        </p:grpSpPr>
        <p:sp>
          <p:nvSpPr>
            <p:cNvPr id="436" name="a"/>
            <p:cNvSpPr txBox="1"/>
            <p:nvPr/>
          </p:nvSpPr>
          <p:spPr>
            <a:xfrm>
              <a:off x="0" y="2863154"/>
              <a:ext cx="474153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437" name="b"/>
            <p:cNvSpPr txBox="1"/>
            <p:nvPr/>
          </p:nvSpPr>
          <p:spPr>
            <a:xfrm>
              <a:off x="1248308" y="2863154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438" name="i"/>
            <p:cNvSpPr txBox="1"/>
            <p:nvPr/>
          </p:nvSpPr>
          <p:spPr>
            <a:xfrm>
              <a:off x="2425422" y="0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i</a:t>
              </a:r>
            </a:p>
          </p:txBody>
        </p:sp>
      </p:grpSp>
      <p:pic>
        <p:nvPicPr>
          <p:cNvPr id="440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8726" y="862777"/>
            <a:ext cx="17063786" cy="8046091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Rectangle"/>
          <p:cNvSpPr/>
          <p:nvPr/>
        </p:nvSpPr>
        <p:spPr>
          <a:xfrm>
            <a:off x="14898318" y="10917966"/>
            <a:ext cx="7247987" cy="8941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2" name="Rectangle"/>
          <p:cNvSpPr/>
          <p:nvPr/>
        </p:nvSpPr>
        <p:spPr>
          <a:xfrm>
            <a:off x="16143890" y="10033000"/>
            <a:ext cx="4756843" cy="7929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 Shot 2021-01-30 at 3.33.08 PM.png" descr="Screen Shot 2021-01-30 at 3.33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3076" y="9738714"/>
            <a:ext cx="17555648" cy="26646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8" name="Group"/>
          <p:cNvGrpSpPr/>
          <p:nvPr/>
        </p:nvGrpSpPr>
        <p:grpSpPr>
          <a:xfrm>
            <a:off x="13971234" y="9360785"/>
            <a:ext cx="2899576" cy="3501330"/>
            <a:chOff x="0" y="0"/>
            <a:chExt cx="2899575" cy="3501329"/>
          </a:xfrm>
        </p:grpSpPr>
        <p:sp>
          <p:nvSpPr>
            <p:cNvPr id="445" name="a"/>
            <p:cNvSpPr txBox="1"/>
            <p:nvPr/>
          </p:nvSpPr>
          <p:spPr>
            <a:xfrm>
              <a:off x="0" y="2863154"/>
              <a:ext cx="474153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446" name="b"/>
            <p:cNvSpPr txBox="1"/>
            <p:nvPr/>
          </p:nvSpPr>
          <p:spPr>
            <a:xfrm>
              <a:off x="1248308" y="2863154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447" name="i"/>
            <p:cNvSpPr txBox="1"/>
            <p:nvPr/>
          </p:nvSpPr>
          <p:spPr>
            <a:xfrm>
              <a:off x="2425422" y="0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i</a:t>
              </a:r>
            </a:p>
          </p:txBody>
        </p:sp>
      </p:grpSp>
      <p:pic>
        <p:nvPicPr>
          <p:cNvPr id="449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8726" y="862777"/>
            <a:ext cx="17063786" cy="8046091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Rectangle"/>
          <p:cNvSpPr/>
          <p:nvPr/>
        </p:nvSpPr>
        <p:spPr>
          <a:xfrm>
            <a:off x="16118909" y="10917966"/>
            <a:ext cx="6027396" cy="8941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1" name="Rectangle"/>
          <p:cNvSpPr/>
          <p:nvPr/>
        </p:nvSpPr>
        <p:spPr>
          <a:xfrm>
            <a:off x="17460614" y="10033000"/>
            <a:ext cx="3440119" cy="7929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Screen Shot 2021-01-30 at 3.33.08 PM.png" descr="Screen Shot 2021-01-30 at 3.33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3076" y="9738714"/>
            <a:ext cx="17555648" cy="26646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7" name="Group"/>
          <p:cNvGrpSpPr/>
          <p:nvPr/>
        </p:nvGrpSpPr>
        <p:grpSpPr>
          <a:xfrm>
            <a:off x="15212032" y="9360785"/>
            <a:ext cx="2899577" cy="3501330"/>
            <a:chOff x="0" y="0"/>
            <a:chExt cx="2899575" cy="3501329"/>
          </a:xfrm>
        </p:grpSpPr>
        <p:sp>
          <p:nvSpPr>
            <p:cNvPr id="454" name="a"/>
            <p:cNvSpPr txBox="1"/>
            <p:nvPr/>
          </p:nvSpPr>
          <p:spPr>
            <a:xfrm>
              <a:off x="0" y="2863154"/>
              <a:ext cx="474153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455" name="b"/>
            <p:cNvSpPr txBox="1"/>
            <p:nvPr/>
          </p:nvSpPr>
          <p:spPr>
            <a:xfrm>
              <a:off x="1248308" y="2863154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456" name="i"/>
            <p:cNvSpPr txBox="1"/>
            <p:nvPr/>
          </p:nvSpPr>
          <p:spPr>
            <a:xfrm>
              <a:off x="2425422" y="0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i</a:t>
              </a:r>
            </a:p>
          </p:txBody>
        </p:sp>
      </p:grpSp>
      <p:pic>
        <p:nvPicPr>
          <p:cNvPr id="458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8726" y="862777"/>
            <a:ext cx="17063786" cy="8046091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Rectangle"/>
          <p:cNvSpPr/>
          <p:nvPr/>
        </p:nvSpPr>
        <p:spPr>
          <a:xfrm>
            <a:off x="17331793" y="10917966"/>
            <a:ext cx="4814512" cy="8941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0" name="Rectangle"/>
          <p:cNvSpPr/>
          <p:nvPr/>
        </p:nvSpPr>
        <p:spPr>
          <a:xfrm>
            <a:off x="18577365" y="10033000"/>
            <a:ext cx="2323368" cy="7929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Screen Shot 2021-01-30 at 3.33.08 PM.png" descr="Screen Shot 2021-01-30 at 3.33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3076" y="9738714"/>
            <a:ext cx="17555648" cy="26646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6" name="Group"/>
          <p:cNvGrpSpPr/>
          <p:nvPr/>
        </p:nvGrpSpPr>
        <p:grpSpPr>
          <a:xfrm>
            <a:off x="16422334" y="9360785"/>
            <a:ext cx="2899576" cy="3501330"/>
            <a:chOff x="0" y="0"/>
            <a:chExt cx="2899575" cy="3501329"/>
          </a:xfrm>
        </p:grpSpPr>
        <p:sp>
          <p:nvSpPr>
            <p:cNvPr id="463" name="a"/>
            <p:cNvSpPr txBox="1"/>
            <p:nvPr/>
          </p:nvSpPr>
          <p:spPr>
            <a:xfrm>
              <a:off x="0" y="2863154"/>
              <a:ext cx="474153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464" name="b"/>
            <p:cNvSpPr txBox="1"/>
            <p:nvPr/>
          </p:nvSpPr>
          <p:spPr>
            <a:xfrm>
              <a:off x="1248308" y="2863154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465" name="i"/>
            <p:cNvSpPr txBox="1"/>
            <p:nvPr/>
          </p:nvSpPr>
          <p:spPr>
            <a:xfrm>
              <a:off x="2425422" y="0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i</a:t>
              </a:r>
            </a:p>
          </p:txBody>
        </p:sp>
      </p:grpSp>
      <p:pic>
        <p:nvPicPr>
          <p:cNvPr id="467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8726" y="862777"/>
            <a:ext cx="17063786" cy="8046091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Rectangle"/>
          <p:cNvSpPr/>
          <p:nvPr/>
        </p:nvSpPr>
        <p:spPr>
          <a:xfrm>
            <a:off x="18531095" y="10917966"/>
            <a:ext cx="3615210" cy="8941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9" name="Rectangle"/>
          <p:cNvSpPr/>
          <p:nvPr/>
        </p:nvSpPr>
        <p:spPr>
          <a:xfrm>
            <a:off x="19776667" y="10033000"/>
            <a:ext cx="1124066" cy="7929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Screen Shot 2021-01-30 at 3.33.08 PM.png" descr="Screen Shot 2021-01-30 at 3.33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3076" y="9738714"/>
            <a:ext cx="17555648" cy="26646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5" name="Group"/>
          <p:cNvGrpSpPr/>
          <p:nvPr/>
        </p:nvGrpSpPr>
        <p:grpSpPr>
          <a:xfrm>
            <a:off x="17645335" y="9360785"/>
            <a:ext cx="2899576" cy="3501330"/>
            <a:chOff x="0" y="0"/>
            <a:chExt cx="2899575" cy="3501329"/>
          </a:xfrm>
        </p:grpSpPr>
        <p:sp>
          <p:nvSpPr>
            <p:cNvPr id="472" name="a"/>
            <p:cNvSpPr txBox="1"/>
            <p:nvPr/>
          </p:nvSpPr>
          <p:spPr>
            <a:xfrm>
              <a:off x="0" y="2863154"/>
              <a:ext cx="474153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473" name="b"/>
            <p:cNvSpPr txBox="1"/>
            <p:nvPr/>
          </p:nvSpPr>
          <p:spPr>
            <a:xfrm>
              <a:off x="1248308" y="2863154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474" name="i"/>
            <p:cNvSpPr txBox="1"/>
            <p:nvPr/>
          </p:nvSpPr>
          <p:spPr>
            <a:xfrm>
              <a:off x="2425422" y="0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i</a:t>
              </a:r>
            </a:p>
          </p:txBody>
        </p:sp>
      </p:grpSp>
      <p:pic>
        <p:nvPicPr>
          <p:cNvPr id="476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8726" y="862777"/>
            <a:ext cx="17063786" cy="8046091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Rectangle"/>
          <p:cNvSpPr/>
          <p:nvPr/>
        </p:nvSpPr>
        <p:spPr>
          <a:xfrm>
            <a:off x="19732398" y="10917966"/>
            <a:ext cx="2413907" cy="8941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Screen Shot 2021-01-30 at 3.33.08 PM.png" descr="Screen Shot 2021-01-30 at 3.33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3076" y="9738714"/>
            <a:ext cx="17555648" cy="26646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3" name="Group"/>
          <p:cNvGrpSpPr/>
          <p:nvPr/>
        </p:nvGrpSpPr>
        <p:grpSpPr>
          <a:xfrm>
            <a:off x="18837837" y="9360785"/>
            <a:ext cx="2899577" cy="3501330"/>
            <a:chOff x="0" y="0"/>
            <a:chExt cx="2899575" cy="3501329"/>
          </a:xfrm>
        </p:grpSpPr>
        <p:sp>
          <p:nvSpPr>
            <p:cNvPr id="480" name="a"/>
            <p:cNvSpPr txBox="1"/>
            <p:nvPr/>
          </p:nvSpPr>
          <p:spPr>
            <a:xfrm>
              <a:off x="0" y="2863154"/>
              <a:ext cx="474153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481" name="b"/>
            <p:cNvSpPr txBox="1"/>
            <p:nvPr/>
          </p:nvSpPr>
          <p:spPr>
            <a:xfrm>
              <a:off x="1248308" y="2863154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482" name="i"/>
            <p:cNvSpPr txBox="1"/>
            <p:nvPr/>
          </p:nvSpPr>
          <p:spPr>
            <a:xfrm>
              <a:off x="2425422" y="0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pPr/>
              <a:r>
                <a:t>i</a:t>
              </a:r>
            </a:p>
          </p:txBody>
        </p:sp>
      </p:grpSp>
      <p:pic>
        <p:nvPicPr>
          <p:cNvPr id="484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8726" y="862777"/>
            <a:ext cx="17063786" cy="8046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roup"/>
          <p:cNvGrpSpPr/>
          <p:nvPr/>
        </p:nvGrpSpPr>
        <p:grpSpPr>
          <a:xfrm>
            <a:off x="4227983" y="3053014"/>
            <a:ext cx="15928034" cy="9511545"/>
            <a:chOff x="0" y="0"/>
            <a:chExt cx="15928033" cy="9511543"/>
          </a:xfrm>
        </p:grpSpPr>
        <p:pic>
          <p:nvPicPr>
            <p:cNvPr id="486" name="Screen Shot 2021-01-30 at 3.48.22 PM.png" descr="Screen Shot 2021-01-30 at 3.48.22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5928034" cy="23372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7" name="Screen Shot 2021-01-30 at 3.48.10 PM.png" descr="Screen Shot 2021-01-30 at 3.48.10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5" y="2182339"/>
              <a:ext cx="15899180" cy="73292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9" name="표채워풀기 알고리즘의 계산 복잡도"/>
          <p:cNvSpPr txBox="1"/>
          <p:nvPr/>
        </p:nvSpPr>
        <p:spPr>
          <a:xfrm>
            <a:off x="6151486" y="905582"/>
            <a:ext cx="12081028" cy="1243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800"/>
            </a:lvl1pPr>
          </a:lstStyle>
          <a:p>
            <a:pPr/>
            <a:r>
              <a:t>표채워풀기 알고리즘의 계산 복잡도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creen Shot 2021-01-30 at 3.25.24 PM.png" descr="Screen Shot 2021-01-30 at 3.25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2246" y="1678414"/>
            <a:ext cx="12559407" cy="6550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Screen Shot 2021-01-25 at 12.52.35 PM.png" descr="Screen Shot 2021-01-25 at 12.52.3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47357" y="542847"/>
            <a:ext cx="17289286" cy="8424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7" name="Group"/>
          <p:cNvGrpSpPr/>
          <p:nvPr/>
        </p:nvGrpSpPr>
        <p:grpSpPr>
          <a:xfrm>
            <a:off x="2204480" y="7813065"/>
            <a:ext cx="19971948" cy="5461867"/>
            <a:chOff x="0" y="0"/>
            <a:chExt cx="19971947" cy="5461865"/>
          </a:xfrm>
        </p:grpSpPr>
        <p:pic>
          <p:nvPicPr>
            <p:cNvPr id="165" name="Screen Shot 2021-01-30 at 3.26.03 PM.png" descr="Screen Shot 2021-01-30 at 3.26.03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215" y="0"/>
              <a:ext cx="19967733" cy="5461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" name="Rectangle"/>
            <p:cNvSpPr/>
            <p:nvPr/>
          </p:nvSpPr>
          <p:spPr>
            <a:xfrm>
              <a:off x="0" y="0"/>
              <a:ext cx="12695427" cy="7475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347" y="200875"/>
            <a:ext cx="17063786" cy="804609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92" name="Table"/>
          <p:cNvGraphicFramePr/>
          <p:nvPr/>
        </p:nvGraphicFramePr>
        <p:xfrm>
          <a:off x="18524439" y="1239189"/>
          <a:ext cx="2081530" cy="163771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68828"/>
              </a:tblGrid>
              <a:tr h="162501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800">
                          <a:solidFill>
                            <a:srgbClr val="3092AB"/>
                          </a:solidFill>
                          <a:sym typeface="Helvetica Neue"/>
                        </a:rPr>
                        <a:t>while
루프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0C0C0"/>
                      </a:solidFill>
                      <a:miter lim="400000"/>
                    </a:lnL>
                    <a:lnR w="12700">
                      <a:solidFill>
                        <a:srgbClr val="C0C0C0"/>
                      </a:solidFill>
                      <a:miter lim="400000"/>
                    </a:lnR>
                    <a:lnT w="12700">
                      <a:solidFill>
                        <a:srgbClr val="C0C0C0"/>
                      </a:solidFill>
                      <a:miter lim="400000"/>
                    </a:lnT>
                    <a:lnB w="12700">
                      <a:solidFill>
                        <a:srgbClr val="C0C0C0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3" name="Table"/>
          <p:cNvGraphicFramePr/>
          <p:nvPr/>
        </p:nvGraphicFramePr>
        <p:xfrm>
          <a:off x="4321204" y="10835919"/>
          <a:ext cx="2094229" cy="165041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1528"/>
              </a:tblGrid>
              <a:tr h="163771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800">
                          <a:solidFill>
                            <a:srgbClr val="3092AB"/>
                          </a:solidFill>
                          <a:sym typeface="Helvetica Neue"/>
                        </a:rPr>
                        <a:t>for
루프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0C0C0"/>
                      </a:solidFill>
                      <a:miter lim="400000"/>
                    </a:lnL>
                    <a:lnR w="12700">
                      <a:solidFill>
                        <a:srgbClr val="C0C0C0"/>
                      </a:solidFill>
                      <a:miter lim="400000"/>
                    </a:lnR>
                    <a:lnT w="12700">
                      <a:solidFill>
                        <a:srgbClr val="C0C0C0"/>
                      </a:solidFill>
                      <a:miter lim="400000"/>
                    </a:lnT>
                    <a:lnB w="12700">
                      <a:solidFill>
                        <a:srgbClr val="C0C0C0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pic>
        <p:nvPicPr>
          <p:cNvPr id="494" name="Screen Shot 2021-01-30 at 3.51.42 PM.png" descr="Screen Shot 2021-01-30 at 3.51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7022" y="6338389"/>
            <a:ext cx="16555818" cy="65336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Screen Shot 2021-01-30 at 3.52.27 PM.png" descr="Screen Shot 2021-01-30 at 3.52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4815" y="10741189"/>
            <a:ext cx="16459063" cy="2664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Screen Shot 2021-01-30 at 3.52.13 PM.png" descr="Screen Shot 2021-01-30 at 3.52.1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62918" y="9084262"/>
            <a:ext cx="15813987" cy="1375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8347" y="200875"/>
            <a:ext cx="17063786" cy="8046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Screen Shot 2021-01-30 at 3.51.54 PM.png" descr="Screen Shot 2021-01-30 at 3.51.54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02011" y="4258207"/>
            <a:ext cx="16424671" cy="45442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Screen Shot 2021-01-29 at 7.29.49 PM.png" descr="Screen Shot 2021-01-29 at 7.29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0641" y="3109799"/>
            <a:ext cx="12819788" cy="3928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Screen Shot 2021-01-30 at 3.19.25 PM.png" descr="Screen Shot 2021-01-30 at 3.19.2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3275" y="1174375"/>
            <a:ext cx="8941754" cy="11367250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✔︎"/>
          <p:cNvSpPr txBox="1"/>
          <p:nvPr/>
        </p:nvSpPr>
        <p:spPr>
          <a:xfrm>
            <a:off x="12660603" y="8855185"/>
            <a:ext cx="843361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>
                <a:solidFill>
                  <a:srgbClr val="FF2600"/>
                </a:solidFill>
              </a:defRPr>
            </a:lvl1pPr>
          </a:lstStyle>
          <a:p>
            <a:pPr/>
            <a:r>
              <a:t>✔︎</a:t>
            </a:r>
          </a:p>
        </p:txBody>
      </p:sp>
      <p:grpSp>
        <p:nvGrpSpPr>
          <p:cNvPr id="508" name="Group"/>
          <p:cNvGrpSpPr/>
          <p:nvPr/>
        </p:nvGrpSpPr>
        <p:grpSpPr>
          <a:xfrm>
            <a:off x="13461141" y="7752018"/>
            <a:ext cx="7409913" cy="4259738"/>
            <a:chOff x="0" y="0"/>
            <a:chExt cx="7409912" cy="4259736"/>
          </a:xfrm>
        </p:grpSpPr>
        <p:pic>
          <p:nvPicPr>
            <p:cNvPr id="504" name="Screen Shot 2021-01-30 at 3.20.55 PM.png" descr="Screen Shot 2021-01-30 at 3.20.55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014034" cy="9550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5" name="Screen Shot 2021-01-30 at 3.21.13 PM.png" descr="Screen Shot 2021-01-30 at 3.21.13 PM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2626" y="1056082"/>
              <a:ext cx="2694618" cy="989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6" name="Screen Shot 2021-01-30 at 3.21.30 PM.png" descr="Screen Shot 2021-01-30 at 3.21.30 PM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2353" y="2146273"/>
              <a:ext cx="7367560" cy="10573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Screen Shot 2021-01-30 at 3.21.47 PM.png" descr="Screen Shot 2021-01-30 at 3.21.47 PM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4109" y="3304682"/>
              <a:ext cx="4536507" cy="9550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조합"/>
          <p:cNvSpPr txBox="1"/>
          <p:nvPr>
            <p:ph type="title" idx="4294967295"/>
          </p:nvPr>
        </p:nvSpPr>
        <p:spPr>
          <a:xfrm>
            <a:off x="9827007" y="783919"/>
            <a:ext cx="4729985" cy="1615358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65440">
              <a:defRPr b="1" sz="972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조합</a:t>
            </a:r>
          </a:p>
        </p:txBody>
      </p:sp>
      <p:sp>
        <p:nvSpPr>
          <p:cNvPr id="511" name="Combination"/>
          <p:cNvSpPr txBox="1"/>
          <p:nvPr/>
        </p:nvSpPr>
        <p:spPr>
          <a:xfrm>
            <a:off x="9948830" y="2323689"/>
            <a:ext cx="4486340" cy="87551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435411">
              <a:defRPr sz="5140"/>
            </a:lvl1pPr>
          </a:lstStyle>
          <a:p>
            <a:pPr/>
            <a:r>
              <a:t>Combination</a:t>
            </a:r>
          </a:p>
        </p:txBody>
      </p:sp>
      <p:sp>
        <p:nvSpPr>
          <p:cNvPr id="512" name="서로 다른 n개의 원소에서…"/>
          <p:cNvSpPr txBox="1"/>
          <p:nvPr/>
        </p:nvSpPr>
        <p:spPr>
          <a:xfrm>
            <a:off x="8311072" y="3512742"/>
            <a:ext cx="4917056" cy="19238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/>
          <a:p>
            <a:pPr defTabSz="328612">
              <a:defRPr sz="3600">
                <a:solidFill>
                  <a:srgbClr val="0096FF"/>
                </a:solidFill>
              </a:defRPr>
            </a:pPr>
            <a:r>
              <a:t>서로 다른 </a:t>
            </a:r>
            <a:r>
              <a:rPr>
                <a:solidFill>
                  <a:srgbClr val="FF2F92"/>
                </a:solidFill>
              </a:rPr>
              <a:t>n</a:t>
            </a:r>
            <a:r>
              <a:t>개의 원소에서 </a:t>
            </a:r>
          </a:p>
          <a:p>
            <a:pPr defTabSz="328612">
              <a:defRPr sz="3600">
                <a:solidFill>
                  <a:srgbClr val="0096FF"/>
                </a:solidFill>
              </a:defRPr>
            </a:pPr>
            <a:r>
              <a:t>순서에 상관없이 </a:t>
            </a:r>
          </a:p>
          <a:p>
            <a:pPr defTabSz="328612">
              <a:defRPr sz="3600">
                <a:solidFill>
                  <a:srgbClr val="0096FF"/>
                </a:solidFill>
              </a:defRPr>
            </a:pPr>
            <a:r>
              <a:rPr>
                <a:solidFill>
                  <a:srgbClr val="FF2F92"/>
                </a:solidFill>
              </a:rPr>
              <a:t>r</a:t>
            </a:r>
            <a:r>
              <a:t>개를 뽑는 가지수</a:t>
            </a:r>
          </a:p>
        </p:txBody>
      </p:sp>
      <p:pic>
        <p:nvPicPr>
          <p:cNvPr id="513" name="Screen Shot 2021-05-02 at 8.08.58 AM.png" descr="Screen Shot 2021-05-02 at 8.08.5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02603" y="3929893"/>
            <a:ext cx="1400839" cy="1089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Screen Shot 2021-05-02 at 8.09.08 AM.png" descr="Screen Shot 2021-05-02 at 8.09.0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77918" y="3816887"/>
            <a:ext cx="1029563" cy="1315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조합"/>
          <p:cNvSpPr txBox="1"/>
          <p:nvPr>
            <p:ph type="title" idx="4294967295"/>
          </p:nvPr>
        </p:nvSpPr>
        <p:spPr>
          <a:xfrm>
            <a:off x="9827007" y="783919"/>
            <a:ext cx="4729985" cy="1615358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65440">
              <a:defRPr b="1" sz="972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조합</a:t>
            </a:r>
          </a:p>
        </p:txBody>
      </p:sp>
      <p:sp>
        <p:nvSpPr>
          <p:cNvPr id="517" name="Combination"/>
          <p:cNvSpPr txBox="1"/>
          <p:nvPr/>
        </p:nvSpPr>
        <p:spPr>
          <a:xfrm>
            <a:off x="9948830" y="2323689"/>
            <a:ext cx="4486340" cy="87551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435411">
              <a:defRPr sz="5140"/>
            </a:lvl1pPr>
          </a:lstStyle>
          <a:p>
            <a:pPr/>
            <a:r>
              <a:t>Combination</a:t>
            </a:r>
          </a:p>
        </p:txBody>
      </p:sp>
      <p:sp>
        <p:nvSpPr>
          <p:cNvPr id="518" name="서로 다른 6개의 원소에서…"/>
          <p:cNvSpPr txBox="1"/>
          <p:nvPr/>
        </p:nvSpPr>
        <p:spPr>
          <a:xfrm>
            <a:off x="1859472" y="3436542"/>
            <a:ext cx="4917056" cy="19238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/>
          <a:p>
            <a:pPr defTabSz="328612">
              <a:defRPr sz="3600">
                <a:solidFill>
                  <a:srgbClr val="0096FF"/>
                </a:solidFill>
              </a:defRPr>
            </a:pPr>
            <a:r>
              <a:t>서로 다른 </a:t>
            </a:r>
            <a:r>
              <a:rPr>
                <a:solidFill>
                  <a:srgbClr val="FF2F92"/>
                </a:solidFill>
              </a:rPr>
              <a:t>6</a:t>
            </a:r>
            <a:r>
              <a:t>개의 원소에서 </a:t>
            </a:r>
          </a:p>
          <a:p>
            <a:pPr defTabSz="328612">
              <a:defRPr sz="3600">
                <a:solidFill>
                  <a:srgbClr val="0096FF"/>
                </a:solidFill>
              </a:defRPr>
            </a:pPr>
            <a:r>
              <a:t>순서에 상관없이 </a:t>
            </a:r>
          </a:p>
          <a:p>
            <a:pPr defTabSz="328612">
              <a:defRPr sz="3600">
                <a:solidFill>
                  <a:srgbClr val="0096FF"/>
                </a:solidFill>
              </a:defRPr>
            </a:pPr>
            <a:r>
              <a:rPr>
                <a:solidFill>
                  <a:srgbClr val="FF2F92"/>
                </a:solidFill>
              </a:rPr>
              <a:t>2</a:t>
            </a:r>
            <a:r>
              <a:t>개를 뽑는 가지수</a:t>
            </a:r>
          </a:p>
        </p:txBody>
      </p:sp>
      <p:pic>
        <p:nvPicPr>
          <p:cNvPr id="519" name="CodeCogsEqn.gif" descr="CodeCogsEqn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0698" y="4093860"/>
            <a:ext cx="1100008" cy="660006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a b c d e f"/>
          <p:cNvSpPr txBox="1"/>
          <p:nvPr/>
        </p:nvSpPr>
        <p:spPr>
          <a:xfrm>
            <a:off x="2984182" y="6425837"/>
            <a:ext cx="2667636" cy="750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000"/>
            </a:lvl1pPr>
          </a:lstStyle>
          <a:p>
            <a:pPr/>
            <a:r>
              <a:t>a b c d e f </a:t>
            </a:r>
          </a:p>
        </p:txBody>
      </p:sp>
      <p:grpSp>
        <p:nvGrpSpPr>
          <p:cNvPr id="526" name="Group"/>
          <p:cNvGrpSpPr/>
          <p:nvPr/>
        </p:nvGrpSpPr>
        <p:grpSpPr>
          <a:xfrm>
            <a:off x="1185608" y="8241730"/>
            <a:ext cx="6264784" cy="3258690"/>
            <a:chOff x="0" y="0"/>
            <a:chExt cx="6264783" cy="3258689"/>
          </a:xfrm>
        </p:grpSpPr>
        <p:sp>
          <p:nvSpPr>
            <p:cNvPr id="521" name="a b…"/>
            <p:cNvSpPr txBox="1"/>
            <p:nvPr/>
          </p:nvSpPr>
          <p:spPr>
            <a:xfrm>
              <a:off x="0" y="-1"/>
              <a:ext cx="898780" cy="323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000"/>
              </a:pPr>
              <a:r>
                <a:t>a b</a:t>
              </a:r>
            </a:p>
            <a:p>
              <a:pPr>
                <a:defRPr sz="4000"/>
              </a:pPr>
              <a:r>
                <a:t>a c</a:t>
              </a:r>
            </a:p>
            <a:p>
              <a:pPr>
                <a:defRPr sz="4000"/>
              </a:pPr>
              <a:r>
                <a:t>a d</a:t>
              </a:r>
            </a:p>
            <a:p>
              <a:pPr>
                <a:defRPr sz="4000"/>
              </a:pPr>
              <a:r>
                <a:t>a e</a:t>
              </a:r>
            </a:p>
            <a:p>
              <a:pPr>
                <a:defRPr sz="4000"/>
              </a:pPr>
              <a:r>
                <a:t>a f </a:t>
              </a:r>
            </a:p>
          </p:txBody>
        </p:sp>
        <p:sp>
          <p:nvSpPr>
            <p:cNvPr id="522" name="b c…"/>
            <p:cNvSpPr txBox="1"/>
            <p:nvPr/>
          </p:nvSpPr>
          <p:spPr>
            <a:xfrm>
              <a:off x="1336801" y="628650"/>
              <a:ext cx="917576" cy="261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000"/>
              </a:pPr>
              <a:r>
                <a:t>b c</a:t>
              </a:r>
            </a:p>
            <a:p>
              <a:pPr>
                <a:defRPr sz="4000"/>
              </a:pPr>
              <a:r>
                <a:t>b d</a:t>
              </a:r>
            </a:p>
            <a:p>
              <a:pPr>
                <a:defRPr sz="4000"/>
              </a:pPr>
              <a:r>
                <a:t>b e</a:t>
              </a:r>
            </a:p>
            <a:p>
              <a:pPr>
                <a:defRPr sz="4000"/>
              </a:pPr>
              <a:r>
                <a:t>b f </a:t>
              </a:r>
            </a:p>
          </p:txBody>
        </p:sp>
        <p:sp>
          <p:nvSpPr>
            <p:cNvPr id="523" name="c d…"/>
            <p:cNvSpPr txBox="1"/>
            <p:nvPr/>
          </p:nvSpPr>
          <p:spPr>
            <a:xfrm>
              <a:off x="2692399" y="1244599"/>
              <a:ext cx="898780" cy="199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000"/>
              </a:pPr>
              <a:r>
                <a:t>c d</a:t>
              </a:r>
            </a:p>
            <a:p>
              <a:pPr>
                <a:defRPr sz="4000"/>
              </a:pPr>
              <a:r>
                <a:t>c e</a:t>
              </a:r>
            </a:p>
            <a:p>
              <a:pPr>
                <a:defRPr sz="4000"/>
              </a:pPr>
              <a:r>
                <a:t>c f </a:t>
              </a:r>
            </a:p>
          </p:txBody>
        </p:sp>
        <p:sp>
          <p:nvSpPr>
            <p:cNvPr id="524" name="d e…"/>
            <p:cNvSpPr txBox="1"/>
            <p:nvPr/>
          </p:nvSpPr>
          <p:spPr>
            <a:xfrm>
              <a:off x="4019804" y="1885950"/>
              <a:ext cx="917576" cy="1372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000"/>
              </a:pPr>
              <a:r>
                <a:t>d e</a:t>
              </a:r>
            </a:p>
            <a:p>
              <a:pPr>
                <a:defRPr sz="4000"/>
              </a:pPr>
              <a:r>
                <a:t>d f </a:t>
              </a:r>
            </a:p>
          </p:txBody>
        </p:sp>
        <p:sp>
          <p:nvSpPr>
            <p:cNvPr id="525" name="e f"/>
            <p:cNvSpPr txBox="1"/>
            <p:nvPr/>
          </p:nvSpPr>
          <p:spPr>
            <a:xfrm>
              <a:off x="5366004" y="2501900"/>
              <a:ext cx="898780" cy="750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000"/>
              </a:lvl1pPr>
            </a:lstStyle>
            <a:p>
              <a:pPr/>
              <a:r>
                <a:t>e f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CodeCogsEqn (2).gif" descr="CodeCogsEqn (2)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50698" y="4119260"/>
            <a:ext cx="1100008" cy="660006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조합"/>
          <p:cNvSpPr txBox="1"/>
          <p:nvPr>
            <p:ph type="title" idx="4294967295"/>
          </p:nvPr>
        </p:nvSpPr>
        <p:spPr>
          <a:xfrm>
            <a:off x="9827007" y="783919"/>
            <a:ext cx="4729985" cy="1615358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65440">
              <a:defRPr b="1" sz="972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조합</a:t>
            </a:r>
          </a:p>
        </p:txBody>
      </p:sp>
      <p:sp>
        <p:nvSpPr>
          <p:cNvPr id="530" name="Combination"/>
          <p:cNvSpPr txBox="1"/>
          <p:nvPr/>
        </p:nvSpPr>
        <p:spPr>
          <a:xfrm>
            <a:off x="9948830" y="2323689"/>
            <a:ext cx="4486340" cy="87551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435411">
              <a:defRPr sz="5140"/>
            </a:lvl1pPr>
          </a:lstStyle>
          <a:p>
            <a:pPr/>
            <a:r>
              <a:t>Combination</a:t>
            </a:r>
          </a:p>
        </p:txBody>
      </p:sp>
      <p:sp>
        <p:nvSpPr>
          <p:cNvPr id="531" name="서로 다른 6개의 원소에서…"/>
          <p:cNvSpPr txBox="1"/>
          <p:nvPr/>
        </p:nvSpPr>
        <p:spPr>
          <a:xfrm>
            <a:off x="1859472" y="3436542"/>
            <a:ext cx="4917056" cy="19238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/>
          <a:p>
            <a:pPr defTabSz="328612">
              <a:defRPr sz="3600">
                <a:solidFill>
                  <a:srgbClr val="0096FF"/>
                </a:solidFill>
              </a:defRPr>
            </a:pPr>
            <a:r>
              <a:t>서로 다른 </a:t>
            </a:r>
            <a:r>
              <a:rPr>
                <a:solidFill>
                  <a:srgbClr val="FF2F92"/>
                </a:solidFill>
              </a:rPr>
              <a:t>6</a:t>
            </a:r>
            <a:r>
              <a:t>개의 원소에서 </a:t>
            </a:r>
          </a:p>
          <a:p>
            <a:pPr defTabSz="328612">
              <a:defRPr sz="3600">
                <a:solidFill>
                  <a:srgbClr val="0096FF"/>
                </a:solidFill>
              </a:defRPr>
            </a:pPr>
            <a:r>
              <a:t>순서에 상관없이 </a:t>
            </a:r>
          </a:p>
          <a:p>
            <a:pPr defTabSz="328612">
              <a:defRPr sz="3600">
                <a:solidFill>
                  <a:srgbClr val="0096FF"/>
                </a:solidFill>
              </a:defRPr>
            </a:pPr>
            <a:r>
              <a:rPr>
                <a:solidFill>
                  <a:srgbClr val="FF2F92"/>
                </a:solidFill>
              </a:rPr>
              <a:t>2</a:t>
            </a:r>
            <a:r>
              <a:t>개를 뽑는 가지수</a:t>
            </a:r>
          </a:p>
        </p:txBody>
      </p:sp>
      <p:pic>
        <p:nvPicPr>
          <p:cNvPr id="532" name="CodeCogsEqn.gif" descr="CodeCogsEqn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50698" y="4093860"/>
            <a:ext cx="1100008" cy="660006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서로 다른 6개의 원소에서…"/>
          <p:cNvSpPr txBox="1"/>
          <p:nvPr/>
        </p:nvSpPr>
        <p:spPr>
          <a:xfrm>
            <a:off x="14559472" y="3461942"/>
            <a:ext cx="4917056" cy="19238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/>
          <a:p>
            <a:pPr defTabSz="328612">
              <a:defRPr sz="3600">
                <a:solidFill>
                  <a:srgbClr val="0096FF"/>
                </a:solidFill>
              </a:defRPr>
            </a:pPr>
            <a:r>
              <a:t>서로 다른 </a:t>
            </a:r>
            <a:r>
              <a:rPr>
                <a:solidFill>
                  <a:srgbClr val="FF2F92"/>
                </a:solidFill>
              </a:rPr>
              <a:t>6</a:t>
            </a:r>
            <a:r>
              <a:t>개의 원소에서 </a:t>
            </a:r>
          </a:p>
          <a:p>
            <a:pPr defTabSz="328612">
              <a:defRPr sz="3600">
                <a:solidFill>
                  <a:srgbClr val="0096FF"/>
                </a:solidFill>
              </a:defRPr>
            </a:pPr>
            <a:r>
              <a:t>순서에 상관없이 </a:t>
            </a:r>
          </a:p>
          <a:p>
            <a:pPr defTabSz="328612">
              <a:defRPr sz="3600">
                <a:solidFill>
                  <a:srgbClr val="0096FF"/>
                </a:solidFill>
              </a:defRPr>
            </a:pPr>
            <a:r>
              <a:rPr>
                <a:solidFill>
                  <a:srgbClr val="FF2F92"/>
                </a:solidFill>
              </a:rPr>
              <a:t>4</a:t>
            </a:r>
            <a:r>
              <a:t>개를 뽑는 가지수</a:t>
            </a:r>
          </a:p>
        </p:txBody>
      </p:sp>
      <p:sp>
        <p:nvSpPr>
          <p:cNvPr id="534" name="a b c d e f"/>
          <p:cNvSpPr txBox="1"/>
          <p:nvPr/>
        </p:nvSpPr>
        <p:spPr>
          <a:xfrm>
            <a:off x="2984182" y="6425837"/>
            <a:ext cx="2667636" cy="750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000"/>
            </a:lvl1pPr>
          </a:lstStyle>
          <a:p>
            <a:pPr/>
            <a:r>
              <a:t>a b c d e f </a:t>
            </a:r>
          </a:p>
        </p:txBody>
      </p:sp>
      <p:grpSp>
        <p:nvGrpSpPr>
          <p:cNvPr id="540" name="Group"/>
          <p:cNvGrpSpPr/>
          <p:nvPr/>
        </p:nvGrpSpPr>
        <p:grpSpPr>
          <a:xfrm>
            <a:off x="1185608" y="8241730"/>
            <a:ext cx="6264784" cy="3258690"/>
            <a:chOff x="0" y="0"/>
            <a:chExt cx="6264783" cy="3258689"/>
          </a:xfrm>
        </p:grpSpPr>
        <p:sp>
          <p:nvSpPr>
            <p:cNvPr id="535" name="a b…"/>
            <p:cNvSpPr txBox="1"/>
            <p:nvPr/>
          </p:nvSpPr>
          <p:spPr>
            <a:xfrm>
              <a:off x="0" y="-1"/>
              <a:ext cx="898780" cy="323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000"/>
              </a:pPr>
              <a:r>
                <a:t>a b</a:t>
              </a:r>
            </a:p>
            <a:p>
              <a:pPr>
                <a:defRPr sz="4000"/>
              </a:pPr>
              <a:r>
                <a:t>a c</a:t>
              </a:r>
            </a:p>
            <a:p>
              <a:pPr>
                <a:defRPr sz="4000"/>
              </a:pPr>
              <a:r>
                <a:t>a d</a:t>
              </a:r>
            </a:p>
            <a:p>
              <a:pPr>
                <a:defRPr sz="4000"/>
              </a:pPr>
              <a:r>
                <a:t>a e</a:t>
              </a:r>
            </a:p>
            <a:p>
              <a:pPr>
                <a:defRPr sz="4000"/>
              </a:pPr>
              <a:r>
                <a:t>a f </a:t>
              </a:r>
            </a:p>
          </p:txBody>
        </p:sp>
        <p:sp>
          <p:nvSpPr>
            <p:cNvPr id="536" name="b c…"/>
            <p:cNvSpPr txBox="1"/>
            <p:nvPr/>
          </p:nvSpPr>
          <p:spPr>
            <a:xfrm>
              <a:off x="1336801" y="628650"/>
              <a:ext cx="917576" cy="261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000"/>
              </a:pPr>
              <a:r>
                <a:t>b c</a:t>
              </a:r>
            </a:p>
            <a:p>
              <a:pPr>
                <a:defRPr sz="4000"/>
              </a:pPr>
              <a:r>
                <a:t>b d</a:t>
              </a:r>
            </a:p>
            <a:p>
              <a:pPr>
                <a:defRPr sz="4000"/>
              </a:pPr>
              <a:r>
                <a:t>b e</a:t>
              </a:r>
            </a:p>
            <a:p>
              <a:pPr>
                <a:defRPr sz="4000"/>
              </a:pPr>
              <a:r>
                <a:t>b f </a:t>
              </a:r>
            </a:p>
          </p:txBody>
        </p:sp>
        <p:sp>
          <p:nvSpPr>
            <p:cNvPr id="537" name="c d…"/>
            <p:cNvSpPr txBox="1"/>
            <p:nvPr/>
          </p:nvSpPr>
          <p:spPr>
            <a:xfrm>
              <a:off x="2692399" y="1244599"/>
              <a:ext cx="898780" cy="199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000"/>
              </a:pPr>
              <a:r>
                <a:t>c d</a:t>
              </a:r>
            </a:p>
            <a:p>
              <a:pPr>
                <a:defRPr sz="4000"/>
              </a:pPr>
              <a:r>
                <a:t>c e</a:t>
              </a:r>
            </a:p>
            <a:p>
              <a:pPr>
                <a:defRPr sz="4000"/>
              </a:pPr>
              <a:r>
                <a:t>c f </a:t>
              </a:r>
            </a:p>
          </p:txBody>
        </p:sp>
        <p:sp>
          <p:nvSpPr>
            <p:cNvPr id="538" name="d e…"/>
            <p:cNvSpPr txBox="1"/>
            <p:nvPr/>
          </p:nvSpPr>
          <p:spPr>
            <a:xfrm>
              <a:off x="4029202" y="1885950"/>
              <a:ext cx="898780" cy="1372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000"/>
              </a:pPr>
              <a:r>
                <a:t>d e</a:t>
              </a:r>
            </a:p>
            <a:p>
              <a:pPr>
                <a:defRPr sz="4000"/>
              </a:pPr>
              <a:r>
                <a:t>c f </a:t>
              </a:r>
            </a:p>
          </p:txBody>
        </p:sp>
        <p:sp>
          <p:nvSpPr>
            <p:cNvPr id="539" name="e f"/>
            <p:cNvSpPr txBox="1"/>
            <p:nvPr/>
          </p:nvSpPr>
          <p:spPr>
            <a:xfrm>
              <a:off x="5366004" y="2501900"/>
              <a:ext cx="898780" cy="750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000"/>
              </a:lvl1pPr>
            </a:lstStyle>
            <a:p>
              <a:pPr/>
              <a:r>
                <a:t>e f </a:t>
              </a:r>
            </a:p>
          </p:txBody>
        </p:sp>
      </p:grpSp>
      <p:sp>
        <p:nvSpPr>
          <p:cNvPr id="541" name="a b c d e f"/>
          <p:cNvSpPr txBox="1"/>
          <p:nvPr/>
        </p:nvSpPr>
        <p:spPr>
          <a:xfrm>
            <a:off x="15684182" y="6482780"/>
            <a:ext cx="2667636" cy="750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000"/>
            </a:lvl1pPr>
          </a:lstStyle>
          <a:p>
            <a:pPr/>
            <a:r>
              <a:t>a b c d e f </a:t>
            </a:r>
          </a:p>
        </p:txBody>
      </p:sp>
      <p:grpSp>
        <p:nvGrpSpPr>
          <p:cNvPr id="547" name="Group"/>
          <p:cNvGrpSpPr/>
          <p:nvPr/>
        </p:nvGrpSpPr>
        <p:grpSpPr>
          <a:xfrm>
            <a:off x="10830895" y="8330216"/>
            <a:ext cx="12374210" cy="3258690"/>
            <a:chOff x="0" y="0"/>
            <a:chExt cx="12374209" cy="3258689"/>
          </a:xfrm>
        </p:grpSpPr>
        <p:sp>
          <p:nvSpPr>
            <p:cNvPr id="542" name="c d e f…"/>
            <p:cNvSpPr txBox="1"/>
            <p:nvPr/>
          </p:nvSpPr>
          <p:spPr>
            <a:xfrm>
              <a:off x="0" y="-1"/>
              <a:ext cx="1775270" cy="323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000"/>
              </a:pPr>
              <a:r>
                <a:t>c d e f</a:t>
              </a:r>
            </a:p>
            <a:p>
              <a:pPr>
                <a:defRPr sz="4000"/>
              </a:pPr>
              <a:r>
                <a:t>b d e f</a:t>
              </a:r>
            </a:p>
            <a:p>
              <a:pPr>
                <a:defRPr sz="4000"/>
              </a:pPr>
              <a:r>
                <a:t>b c e f</a:t>
              </a:r>
            </a:p>
            <a:p>
              <a:pPr>
                <a:defRPr sz="4000"/>
              </a:pPr>
              <a:r>
                <a:t>b c d f</a:t>
              </a:r>
            </a:p>
            <a:p>
              <a:pPr>
                <a:defRPr sz="4000"/>
              </a:pPr>
              <a:r>
                <a:t>b c d e</a:t>
              </a:r>
            </a:p>
          </p:txBody>
        </p:sp>
        <p:sp>
          <p:nvSpPr>
            <p:cNvPr id="543" name="a d e f…"/>
            <p:cNvSpPr txBox="1"/>
            <p:nvPr/>
          </p:nvSpPr>
          <p:spPr>
            <a:xfrm>
              <a:off x="2640452" y="628650"/>
              <a:ext cx="1812397" cy="261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000"/>
              </a:pPr>
              <a:r>
                <a:t>a d e f</a:t>
              </a:r>
            </a:p>
            <a:p>
              <a:pPr>
                <a:defRPr sz="4000"/>
              </a:pPr>
              <a:r>
                <a:t>a c e f</a:t>
              </a:r>
            </a:p>
            <a:p>
              <a:pPr>
                <a:defRPr sz="4000"/>
              </a:pPr>
              <a:r>
                <a:t>a c d f</a:t>
              </a:r>
            </a:p>
            <a:p>
              <a:pPr>
                <a:defRPr sz="4000"/>
              </a:pPr>
              <a:r>
                <a:t>a c d e</a:t>
              </a:r>
            </a:p>
          </p:txBody>
        </p:sp>
        <p:sp>
          <p:nvSpPr>
            <p:cNvPr id="544" name="a b e f…"/>
            <p:cNvSpPr txBox="1"/>
            <p:nvPr/>
          </p:nvSpPr>
          <p:spPr>
            <a:xfrm>
              <a:off x="5318032" y="1244600"/>
              <a:ext cx="1775270" cy="1995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000"/>
              </a:pPr>
              <a:r>
                <a:t>a b e f</a:t>
              </a:r>
            </a:p>
            <a:p>
              <a:pPr>
                <a:defRPr sz="4000"/>
              </a:pPr>
              <a:r>
                <a:t>a b d f</a:t>
              </a:r>
            </a:p>
            <a:p>
              <a:pPr>
                <a:defRPr sz="4000"/>
              </a:pPr>
              <a:r>
                <a:t>a b d e</a:t>
              </a:r>
            </a:p>
          </p:txBody>
        </p:sp>
        <p:sp>
          <p:nvSpPr>
            <p:cNvPr id="545" name="a b c f…"/>
            <p:cNvSpPr txBox="1"/>
            <p:nvPr/>
          </p:nvSpPr>
          <p:spPr>
            <a:xfrm>
              <a:off x="7958486" y="1885950"/>
              <a:ext cx="1775270" cy="1372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000"/>
              </a:pPr>
              <a:r>
                <a:t>a b c f</a:t>
              </a:r>
            </a:p>
            <a:p>
              <a:pPr>
                <a:defRPr sz="4000"/>
              </a:pPr>
              <a:r>
                <a:t>a b d e</a:t>
              </a:r>
            </a:p>
          </p:txBody>
        </p:sp>
        <p:sp>
          <p:nvSpPr>
            <p:cNvPr id="546" name="a b c d"/>
            <p:cNvSpPr txBox="1"/>
            <p:nvPr/>
          </p:nvSpPr>
          <p:spPr>
            <a:xfrm>
              <a:off x="10598939" y="2501900"/>
              <a:ext cx="1775271" cy="750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000"/>
              </a:lvl1pPr>
            </a:lstStyle>
            <a:p>
              <a:pPr/>
              <a:r>
                <a:t>a b c d</a:t>
              </a:r>
            </a:p>
          </p:txBody>
        </p:sp>
      </p:grpSp>
      <p:sp>
        <p:nvSpPr>
          <p:cNvPr id="548" name="Line"/>
          <p:cNvSpPr/>
          <p:nvPr/>
        </p:nvSpPr>
        <p:spPr>
          <a:xfrm flipV="1">
            <a:off x="9654302" y="3569879"/>
            <a:ext cx="1" cy="8054721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Screen Shot 2021-01-30 at 3.55.35 PM.png" descr="Screen Shot 2021-01-30 at 3.55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6868" y="7111863"/>
            <a:ext cx="16910264" cy="4653365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조합"/>
          <p:cNvSpPr txBox="1"/>
          <p:nvPr>
            <p:ph type="title" idx="4294967295"/>
          </p:nvPr>
        </p:nvSpPr>
        <p:spPr>
          <a:xfrm>
            <a:off x="9827007" y="783919"/>
            <a:ext cx="4729985" cy="1615358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65440">
              <a:defRPr b="1" sz="972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조합</a:t>
            </a:r>
          </a:p>
        </p:txBody>
      </p:sp>
      <p:sp>
        <p:nvSpPr>
          <p:cNvPr id="552" name="Combination"/>
          <p:cNvSpPr txBox="1"/>
          <p:nvPr/>
        </p:nvSpPr>
        <p:spPr>
          <a:xfrm>
            <a:off x="9948830" y="2323689"/>
            <a:ext cx="4486340" cy="87551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435411">
              <a:defRPr sz="5140"/>
            </a:lvl1pPr>
          </a:lstStyle>
          <a:p>
            <a:pPr/>
            <a:r>
              <a:t>Combination</a:t>
            </a:r>
          </a:p>
        </p:txBody>
      </p:sp>
      <p:pic>
        <p:nvPicPr>
          <p:cNvPr id="553" name="Screen Shot 2021-01-25 at 4.45.47 PM.png" descr="Screen Shot 2021-01-25 at 4.45.4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1627" y="3852437"/>
            <a:ext cx="11440746" cy="2606194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Arrow"/>
          <p:cNvSpPr/>
          <p:nvPr/>
        </p:nvSpPr>
        <p:spPr>
          <a:xfrm>
            <a:off x="22319184" y="12037560"/>
            <a:ext cx="1270001" cy="1270001"/>
          </a:xfrm>
          <a:prstGeom prst="rightArrow">
            <a:avLst>
              <a:gd name="adj1" fmla="val 51263"/>
              <a:gd name="adj2" fmla="val 63364"/>
            </a:avLst>
          </a:prstGeom>
          <a:solidFill>
            <a:srgbClr val="3092A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Screen Shot 2021-01-30 at 4.45.00 PM.png" descr="Screen Shot 2021-01-30 at 4.45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1344" y="6046498"/>
            <a:ext cx="16041312" cy="1623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Screen Shot 2021-01-29 at 7.02.49 PM.png" descr="Screen Shot 2021-01-29 at 7.02.4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46289" y="1075793"/>
            <a:ext cx="4691422" cy="2540211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p.342"/>
          <p:cNvSpPr txBox="1"/>
          <p:nvPr/>
        </p:nvSpPr>
        <p:spPr>
          <a:xfrm>
            <a:off x="11142662" y="3787524"/>
            <a:ext cx="2098676" cy="1109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6800">
                <a:solidFill>
                  <a:srgbClr val="3092A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p.342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파스칼의 삼각형"/>
          <p:cNvSpPr txBox="1"/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파스칼의 삼각형</a:t>
            </a:r>
          </a:p>
        </p:txBody>
      </p:sp>
      <p:pic>
        <p:nvPicPr>
          <p:cNvPr id="561" name="Screen Shot 2021-01-25 at 4.51.41 PM.png" descr="Screen Shot 2021-01-25 at 4.51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7938" y="2096185"/>
            <a:ext cx="7401936" cy="642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Screen Shot 2021-01-25 at 4.50.09 PM.png" descr="Screen Shot 2021-01-25 at 4.50.0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2086" y="5056168"/>
            <a:ext cx="22199828" cy="7182298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Rectangle"/>
          <p:cNvSpPr/>
          <p:nvPr/>
        </p:nvSpPr>
        <p:spPr>
          <a:xfrm>
            <a:off x="12014200" y="5029200"/>
            <a:ext cx="11684131" cy="73724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파스칼의 삼각형"/>
          <p:cNvSpPr txBox="1"/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파스칼의 삼각형</a:t>
            </a:r>
          </a:p>
        </p:txBody>
      </p:sp>
      <p:pic>
        <p:nvPicPr>
          <p:cNvPr id="566" name="Screen Shot 2021-01-25 at 4.51.41 PM.png" descr="Screen Shot 2021-01-25 at 4.51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7938" y="2096185"/>
            <a:ext cx="7401936" cy="642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7" name="Screen Shot 2021-01-25 at 4.50.09 PM.png" descr="Screen Shot 2021-01-25 at 4.50.0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2086" y="5056168"/>
            <a:ext cx="22199828" cy="7182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"/>
          <p:cNvGrpSpPr/>
          <p:nvPr/>
        </p:nvGrpSpPr>
        <p:grpSpPr>
          <a:xfrm>
            <a:off x="4867746" y="531303"/>
            <a:ext cx="14648508" cy="4006029"/>
            <a:chOff x="0" y="0"/>
            <a:chExt cx="14648508" cy="4006028"/>
          </a:xfrm>
        </p:grpSpPr>
        <p:pic>
          <p:nvPicPr>
            <p:cNvPr id="169" name="Screen Shot 2021-01-30 at 3.26.03 PM.png" descr="Screen Shot 2021-01-30 at 3.26.03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092" y="0"/>
              <a:ext cx="14645417" cy="4006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Rectangle"/>
            <p:cNvSpPr/>
            <p:nvPr/>
          </p:nvSpPr>
          <p:spPr>
            <a:xfrm>
              <a:off x="0" y="0"/>
              <a:ext cx="9311514" cy="5482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172" name="Screen Shot 2021-01-25 at 1.21.14 PM.png" descr="Screen Shot 2021-01-25 at 1.21.1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94801" y="11266396"/>
            <a:ext cx="10594397" cy="802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Screen Shot 2021-01-25 at 1.26.33 PM.png" descr="Screen Shot 2021-01-25 at 1.26.3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25850" y="9092012"/>
            <a:ext cx="4623834" cy="770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Screen Shot 2021-01-25 at 1.25.49 PM.png" descr="Screen Shot 2021-01-25 at 1.25.49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727452" y="7287468"/>
            <a:ext cx="3251721" cy="676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creen Shot 2021-01-25 at 1.25.37 PM.png" descr="Screen Shot 2021-01-25 at 1.25.37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085458" y="7296866"/>
            <a:ext cx="3270517" cy="657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Screen Shot 2021-01-25 at 1.23.58 PM.png" descr="Screen Shot 2021-01-25 at 1.23.58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650665" y="5332555"/>
            <a:ext cx="4774203" cy="808232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Line"/>
          <p:cNvSpPr/>
          <p:nvPr/>
        </p:nvSpPr>
        <p:spPr>
          <a:xfrm>
            <a:off x="12041713" y="6430563"/>
            <a:ext cx="1" cy="2597083"/>
          </a:xfrm>
          <a:prstGeom prst="line">
            <a:avLst/>
          </a:prstGeom>
          <a:ln w="63500">
            <a:solidFill>
              <a:srgbClr val="009193"/>
            </a:solidFill>
            <a:miter lim="400000"/>
            <a:headEnd type="triangle" len="sm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Screen Shot 2021-01-25 at 4.50.09 PM.png" descr="Screen Shot 2021-01-25 at 4.50.0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086" y="5056168"/>
            <a:ext cx="22199828" cy="7182298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파스칼의 삼각형"/>
          <p:cNvSpPr txBox="1"/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파스칼의 삼각형</a:t>
            </a:r>
          </a:p>
        </p:txBody>
      </p:sp>
      <p:pic>
        <p:nvPicPr>
          <p:cNvPr id="571" name="Screen Shot 2021-01-25 at 4.51.41 PM.png" descr="Screen Shot 2021-01-25 at 4.51.4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27938" y="2096185"/>
            <a:ext cx="7401936" cy="6429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6" name="Group"/>
          <p:cNvGrpSpPr/>
          <p:nvPr/>
        </p:nvGrpSpPr>
        <p:grpSpPr>
          <a:xfrm>
            <a:off x="15806484" y="4968783"/>
            <a:ext cx="5894928" cy="7611067"/>
            <a:chOff x="0" y="0"/>
            <a:chExt cx="5894926" cy="7611066"/>
          </a:xfrm>
        </p:grpSpPr>
        <p:sp>
          <p:nvSpPr>
            <p:cNvPr id="572" name="Line"/>
            <p:cNvSpPr/>
            <p:nvPr/>
          </p:nvSpPr>
          <p:spPr>
            <a:xfrm>
              <a:off x="2345693" y="30186"/>
              <a:ext cx="3549234" cy="4418951"/>
            </a:xfrm>
            <a:prstGeom prst="line">
              <a:avLst/>
            </a:prstGeom>
            <a:noFill/>
            <a:ln w="38100" cap="flat">
              <a:solidFill>
                <a:srgbClr val="3092AB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3" name="Line"/>
            <p:cNvSpPr/>
            <p:nvPr/>
          </p:nvSpPr>
          <p:spPr>
            <a:xfrm flipV="1">
              <a:off x="3752871" y="4402693"/>
              <a:ext cx="2115488" cy="3208374"/>
            </a:xfrm>
            <a:prstGeom prst="line">
              <a:avLst/>
            </a:prstGeom>
            <a:noFill/>
            <a:ln w="38100" cap="flat">
              <a:solidFill>
                <a:srgbClr val="3092AB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4" name="Line"/>
            <p:cNvSpPr/>
            <p:nvPr/>
          </p:nvSpPr>
          <p:spPr>
            <a:xfrm flipV="1">
              <a:off x="-1" y="-1"/>
              <a:ext cx="2341638" cy="2736678"/>
            </a:xfrm>
            <a:prstGeom prst="line">
              <a:avLst/>
            </a:prstGeom>
            <a:noFill/>
            <a:ln w="38100" cap="flat">
              <a:solidFill>
                <a:srgbClr val="3092AB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5" name="Line"/>
            <p:cNvSpPr/>
            <p:nvPr/>
          </p:nvSpPr>
          <p:spPr>
            <a:xfrm>
              <a:off x="16493" y="2720177"/>
              <a:ext cx="3743616" cy="4823308"/>
            </a:xfrm>
            <a:prstGeom prst="line">
              <a:avLst/>
            </a:prstGeom>
            <a:noFill/>
            <a:ln w="38100" cap="flat">
              <a:solidFill>
                <a:srgbClr val="3092AB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577" name="Circle"/>
          <p:cNvSpPr/>
          <p:nvPr/>
        </p:nvSpPr>
        <p:spPr>
          <a:xfrm>
            <a:off x="18907797" y="10886217"/>
            <a:ext cx="1270001" cy="1270001"/>
          </a:xfrm>
          <a:prstGeom prst="ellipse">
            <a:avLst/>
          </a:prstGeom>
          <a:ln w="88900">
            <a:solidFill>
              <a:srgbClr val="3092AB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78" name="Circle"/>
          <p:cNvSpPr/>
          <p:nvPr/>
        </p:nvSpPr>
        <p:spPr>
          <a:xfrm>
            <a:off x="7501343" y="10886217"/>
            <a:ext cx="1270001" cy="1270001"/>
          </a:xfrm>
          <a:prstGeom prst="ellipse">
            <a:avLst/>
          </a:prstGeom>
          <a:ln w="88900">
            <a:solidFill>
              <a:srgbClr val="3092AB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583" name="Group"/>
          <p:cNvGrpSpPr/>
          <p:nvPr/>
        </p:nvGrpSpPr>
        <p:grpSpPr>
          <a:xfrm>
            <a:off x="4439635" y="4841783"/>
            <a:ext cx="5894928" cy="7611067"/>
            <a:chOff x="0" y="0"/>
            <a:chExt cx="5894926" cy="7611066"/>
          </a:xfrm>
        </p:grpSpPr>
        <p:sp>
          <p:nvSpPr>
            <p:cNvPr id="579" name="Line"/>
            <p:cNvSpPr/>
            <p:nvPr/>
          </p:nvSpPr>
          <p:spPr>
            <a:xfrm>
              <a:off x="2345693" y="30186"/>
              <a:ext cx="3549234" cy="4418951"/>
            </a:xfrm>
            <a:prstGeom prst="line">
              <a:avLst/>
            </a:prstGeom>
            <a:noFill/>
            <a:ln w="38100" cap="flat">
              <a:solidFill>
                <a:srgbClr val="3092AB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0" name="Line"/>
            <p:cNvSpPr/>
            <p:nvPr/>
          </p:nvSpPr>
          <p:spPr>
            <a:xfrm flipV="1">
              <a:off x="3752871" y="4402693"/>
              <a:ext cx="2115488" cy="3208374"/>
            </a:xfrm>
            <a:prstGeom prst="line">
              <a:avLst/>
            </a:prstGeom>
            <a:noFill/>
            <a:ln w="38100" cap="flat">
              <a:solidFill>
                <a:srgbClr val="3092AB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1" name="Line"/>
            <p:cNvSpPr/>
            <p:nvPr/>
          </p:nvSpPr>
          <p:spPr>
            <a:xfrm flipV="1">
              <a:off x="-1" y="-1"/>
              <a:ext cx="2341638" cy="2736678"/>
            </a:xfrm>
            <a:prstGeom prst="line">
              <a:avLst/>
            </a:prstGeom>
            <a:noFill/>
            <a:ln w="38100" cap="flat">
              <a:solidFill>
                <a:srgbClr val="3092AB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2" name="Line"/>
            <p:cNvSpPr/>
            <p:nvPr/>
          </p:nvSpPr>
          <p:spPr>
            <a:xfrm>
              <a:off x="16493" y="2720177"/>
              <a:ext cx="3743616" cy="4823308"/>
            </a:xfrm>
            <a:prstGeom prst="line">
              <a:avLst/>
            </a:prstGeom>
            <a:noFill/>
            <a:ln w="38100" cap="flat">
              <a:solidFill>
                <a:srgbClr val="3092AB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584" name="표채워풀기 알고리즘"/>
          <p:cNvSpPr txBox="1"/>
          <p:nvPr/>
        </p:nvSpPr>
        <p:spPr>
          <a:xfrm>
            <a:off x="7625600" y="2726370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pPr/>
            <a:r>
              <a:t>표채워풀기 알고리즘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파스칼의 삼각형"/>
          <p:cNvSpPr txBox="1"/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파스칼의 삼각형</a:t>
            </a:r>
          </a:p>
        </p:txBody>
      </p:sp>
      <p:pic>
        <p:nvPicPr>
          <p:cNvPr id="587" name="Screen Shot 2021-01-25 at 4.51.41 PM.png" descr="Screen Shot 2021-01-25 at 4.51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7938" y="2096185"/>
            <a:ext cx="7401936" cy="642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Screen Shot 2021-01-25 at 4.59.40 PM.png" descr="Screen Shot 2021-01-25 at 4.59.4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8355" y="5694337"/>
            <a:ext cx="19767290" cy="4419131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Circle"/>
          <p:cNvSpPr/>
          <p:nvPr/>
        </p:nvSpPr>
        <p:spPr>
          <a:xfrm>
            <a:off x="20474069" y="8696997"/>
            <a:ext cx="1270001" cy="1270001"/>
          </a:xfrm>
          <a:prstGeom prst="ellipse">
            <a:avLst/>
          </a:prstGeom>
          <a:ln w="88900">
            <a:solidFill>
              <a:srgbClr val="3092AB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90" name="Circle"/>
          <p:cNvSpPr/>
          <p:nvPr/>
        </p:nvSpPr>
        <p:spPr>
          <a:xfrm>
            <a:off x="9321800" y="8646197"/>
            <a:ext cx="1270001" cy="1270001"/>
          </a:xfrm>
          <a:prstGeom prst="ellipse">
            <a:avLst/>
          </a:prstGeom>
          <a:ln w="88900">
            <a:solidFill>
              <a:srgbClr val="3092AB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91" name="표채워풀기 알고리즘"/>
          <p:cNvSpPr txBox="1"/>
          <p:nvPr/>
        </p:nvSpPr>
        <p:spPr>
          <a:xfrm>
            <a:off x="7625600" y="2726370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pPr/>
            <a:r>
              <a:t>표채워풀기 알고리즘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파스칼의 삼각형"/>
          <p:cNvSpPr txBox="1"/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파스칼의 삼각형</a:t>
            </a:r>
          </a:p>
        </p:txBody>
      </p:sp>
      <p:pic>
        <p:nvPicPr>
          <p:cNvPr id="594" name="Screen Shot 2021-01-25 at 4.51.41 PM.png" descr="Screen Shot 2021-01-25 at 4.51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7938" y="2096185"/>
            <a:ext cx="7401936" cy="642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5" name="Screen Shot 2021-01-25 at 4.59.40 PM.png" descr="Screen Shot 2021-01-25 at 4.59.4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8355" y="5694337"/>
            <a:ext cx="19767290" cy="4419131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Circle"/>
          <p:cNvSpPr/>
          <p:nvPr/>
        </p:nvSpPr>
        <p:spPr>
          <a:xfrm>
            <a:off x="20474069" y="8696997"/>
            <a:ext cx="1270001" cy="1270001"/>
          </a:xfrm>
          <a:prstGeom prst="ellipse">
            <a:avLst/>
          </a:prstGeom>
          <a:ln w="88900">
            <a:solidFill>
              <a:srgbClr val="3092AB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97" name="Circle"/>
          <p:cNvSpPr/>
          <p:nvPr/>
        </p:nvSpPr>
        <p:spPr>
          <a:xfrm>
            <a:off x="9321800" y="8646197"/>
            <a:ext cx="1270001" cy="1270001"/>
          </a:xfrm>
          <a:prstGeom prst="ellipse">
            <a:avLst/>
          </a:prstGeom>
          <a:ln w="88900">
            <a:solidFill>
              <a:srgbClr val="3092AB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98" name="Matrix"/>
          <p:cNvSpPr txBox="1"/>
          <p:nvPr/>
        </p:nvSpPr>
        <p:spPr>
          <a:xfrm>
            <a:off x="3636378" y="11876344"/>
            <a:ext cx="4779283" cy="8133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451842">
              <a:defRPr sz="4730"/>
            </a:lvl1pPr>
          </a:lstStyle>
          <a:p>
            <a:pPr/>
            <a:r>
              <a:t>Matrix</a:t>
            </a:r>
          </a:p>
        </p:txBody>
      </p:sp>
      <p:sp>
        <p:nvSpPr>
          <p:cNvPr id="599" name="행렬"/>
          <p:cNvSpPr txBox="1"/>
          <p:nvPr/>
        </p:nvSpPr>
        <p:spPr>
          <a:xfrm>
            <a:off x="4365665" y="11032494"/>
            <a:ext cx="3320710" cy="9174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394334">
              <a:defRPr sz="5184"/>
            </a:lvl1pPr>
          </a:lstStyle>
          <a:p>
            <a:pPr/>
            <a:r>
              <a:t>행렬</a:t>
            </a:r>
          </a:p>
        </p:txBody>
      </p:sp>
      <p:sp>
        <p:nvSpPr>
          <p:cNvPr id="600" name="행 = 가로줄 = row…"/>
          <p:cNvSpPr txBox="1"/>
          <p:nvPr/>
        </p:nvSpPr>
        <p:spPr>
          <a:xfrm>
            <a:off x="9379846" y="11132742"/>
            <a:ext cx="5354838" cy="14566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/>
          <a:p>
            <a:pPr algn="l" defTabSz="336827">
              <a:defRPr sz="4100"/>
            </a:pPr>
            <a:r>
              <a:t>행 = 가로줄 = row  </a:t>
            </a:r>
          </a:p>
          <a:p>
            <a:pPr algn="l" defTabSz="336827">
              <a:defRPr sz="4100"/>
            </a:pPr>
            <a:r>
              <a:t>렬 = 세로줄 = column</a:t>
            </a:r>
          </a:p>
        </p:txBody>
      </p:sp>
      <p:sp>
        <p:nvSpPr>
          <p:cNvPr id="601" name="표채워풀기 알고리즘"/>
          <p:cNvSpPr txBox="1"/>
          <p:nvPr/>
        </p:nvSpPr>
        <p:spPr>
          <a:xfrm>
            <a:off x="7625600" y="2726370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pPr/>
            <a:r>
              <a:t>표채워풀기 알고리즘</a:t>
            </a:r>
          </a:p>
        </p:txBody>
      </p:sp>
      <p:sp>
        <p:nvSpPr>
          <p:cNvPr id="602" name="row  x  column…"/>
          <p:cNvSpPr txBox="1"/>
          <p:nvPr/>
        </p:nvSpPr>
        <p:spPr>
          <a:xfrm>
            <a:off x="16428155" y="11132742"/>
            <a:ext cx="4193277" cy="14566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/>
          <a:p>
            <a:pPr algn="l" defTabSz="361473">
              <a:defRPr sz="4400"/>
            </a:pPr>
            <a:r>
              <a:t>row  x  column</a:t>
            </a:r>
          </a:p>
          <a:p>
            <a:pPr algn="l" defTabSz="361473">
              <a:defRPr sz="4400"/>
            </a:pPr>
            <a:r>
              <a:t>      3 x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Screen Shot 2021-01-30 at 3.59.18 PM.png" descr="Screen Shot 2021-01-30 at 3.59.1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7348" y="4250267"/>
            <a:ext cx="12053936" cy="9193680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파스칼의 삼각형"/>
          <p:cNvSpPr txBox="1"/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파스칼의 삼각형</a:t>
            </a:r>
          </a:p>
        </p:txBody>
      </p:sp>
      <p:pic>
        <p:nvPicPr>
          <p:cNvPr id="606" name="Screen Shot 2021-01-25 at 4.51.41 PM.png" descr="Screen Shot 2021-01-25 at 4.51.4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27938" y="2096185"/>
            <a:ext cx="7401936" cy="642966"/>
          </a:xfrm>
          <a:prstGeom prst="rect">
            <a:avLst/>
          </a:prstGeom>
          <a:ln w="12700">
            <a:miter lim="400000"/>
          </a:ln>
        </p:spPr>
      </p:pic>
      <p:sp>
        <p:nvSpPr>
          <p:cNvPr id="607" name="표채워풀기 알고리즘"/>
          <p:cNvSpPr txBox="1"/>
          <p:nvPr/>
        </p:nvSpPr>
        <p:spPr>
          <a:xfrm>
            <a:off x="7625600" y="2726370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pPr/>
            <a:r>
              <a:t>표채워풀기 알고리즘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파스칼의 삼각형"/>
          <p:cNvSpPr txBox="1"/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파스칼의 삼각형</a:t>
            </a:r>
          </a:p>
        </p:txBody>
      </p:sp>
      <p:sp>
        <p:nvSpPr>
          <p:cNvPr id="610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pPr/>
            <a:r>
              <a:t>표채워풀기 구현</a:t>
            </a:r>
          </a:p>
        </p:txBody>
      </p:sp>
      <p:pic>
        <p:nvPicPr>
          <p:cNvPr id="611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2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2675" y="3926990"/>
            <a:ext cx="1179775" cy="833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파스칼의 삼각형"/>
          <p:cNvSpPr txBox="1"/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파스칼의 삼각형</a:t>
            </a:r>
          </a:p>
        </p:txBody>
      </p:sp>
      <p:sp>
        <p:nvSpPr>
          <p:cNvPr id="615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pPr/>
            <a:r>
              <a:t>표채워풀기 구현</a:t>
            </a:r>
          </a:p>
        </p:txBody>
      </p:sp>
      <p:pic>
        <p:nvPicPr>
          <p:cNvPr id="616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7" name="Screen Shot 2021-01-25 at 5.04.15 PM.png" descr="Screen Shot 2021-01-25 at 5.04.1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9532" y="4009497"/>
            <a:ext cx="4210152" cy="183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8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92675" y="3926990"/>
            <a:ext cx="1179775" cy="833980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622" name="Group"/>
          <p:cNvGrpSpPr/>
          <p:nvPr/>
        </p:nvGrpSpPr>
        <p:grpSpPr>
          <a:xfrm>
            <a:off x="16161336" y="4398137"/>
            <a:ext cx="2220719" cy="1060485"/>
            <a:chOff x="0" y="0"/>
            <a:chExt cx="2220718" cy="1060483"/>
          </a:xfrm>
        </p:grpSpPr>
        <p:sp>
          <p:nvSpPr>
            <p:cNvPr id="620" name="중첩 리스트"/>
            <p:cNvSpPr txBox="1"/>
            <p:nvPr/>
          </p:nvSpPr>
          <p:spPr>
            <a:xfrm>
              <a:off x="0" y="-1"/>
              <a:ext cx="2220719" cy="673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300">
                  <a:solidFill>
                    <a:srgbClr val="3092AB"/>
                  </a:solidFill>
                </a:defRPr>
              </a:lvl1pPr>
            </a:lstStyle>
            <a:p>
              <a:pPr/>
              <a:r>
                <a:t>중첩 리스트</a:t>
              </a:r>
            </a:p>
          </p:txBody>
        </p:sp>
        <p:sp>
          <p:nvSpPr>
            <p:cNvPr id="621" name="Nested List"/>
            <p:cNvSpPr txBox="1"/>
            <p:nvPr/>
          </p:nvSpPr>
          <p:spPr>
            <a:xfrm>
              <a:off x="71206" y="496123"/>
              <a:ext cx="2078305" cy="564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800">
                  <a:solidFill>
                    <a:srgbClr val="3092AB"/>
                  </a:solidFill>
                </a:defRPr>
              </a:lvl1pPr>
            </a:lstStyle>
            <a:p>
              <a:pPr/>
              <a:r>
                <a:t>Nested List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파스칼의 삼각형"/>
          <p:cNvSpPr txBox="1"/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파스칼의 삼각형</a:t>
            </a:r>
          </a:p>
        </p:txBody>
      </p:sp>
      <p:sp>
        <p:nvSpPr>
          <p:cNvPr id="625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pPr/>
            <a:r>
              <a:t>표채워풀기 구현</a:t>
            </a:r>
          </a:p>
        </p:txBody>
      </p:sp>
      <p:pic>
        <p:nvPicPr>
          <p:cNvPr id="626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Screen Shot 2021-01-25 at 5.04.15 PM.png" descr="Screen Shot 2021-01-25 at 5.04.1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9532" y="4009497"/>
            <a:ext cx="4210152" cy="183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Screen Shot 2021-01-25 at 5.04.23 PM.png" descr="Screen Shot 2021-01-25 at 5.04.2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41818" y="6104937"/>
            <a:ext cx="11227070" cy="668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629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92675" y="3926990"/>
            <a:ext cx="1179775" cy="833980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633" name="Group"/>
          <p:cNvGrpSpPr/>
          <p:nvPr/>
        </p:nvGrpSpPr>
        <p:grpSpPr>
          <a:xfrm>
            <a:off x="16161336" y="4398137"/>
            <a:ext cx="2220719" cy="1060485"/>
            <a:chOff x="0" y="0"/>
            <a:chExt cx="2220718" cy="1060483"/>
          </a:xfrm>
        </p:grpSpPr>
        <p:sp>
          <p:nvSpPr>
            <p:cNvPr id="631" name="중첩 리스트"/>
            <p:cNvSpPr txBox="1"/>
            <p:nvPr/>
          </p:nvSpPr>
          <p:spPr>
            <a:xfrm>
              <a:off x="0" y="-1"/>
              <a:ext cx="2220719" cy="673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300">
                  <a:solidFill>
                    <a:srgbClr val="3092AB"/>
                  </a:solidFill>
                </a:defRPr>
              </a:lvl1pPr>
            </a:lstStyle>
            <a:p>
              <a:pPr/>
              <a:r>
                <a:t>중첩 리스트</a:t>
              </a:r>
            </a:p>
          </p:txBody>
        </p:sp>
        <p:sp>
          <p:nvSpPr>
            <p:cNvPr id="632" name="Nested List"/>
            <p:cNvSpPr txBox="1"/>
            <p:nvPr/>
          </p:nvSpPr>
          <p:spPr>
            <a:xfrm>
              <a:off x="71206" y="496123"/>
              <a:ext cx="2078305" cy="564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800">
                  <a:solidFill>
                    <a:srgbClr val="3092AB"/>
                  </a:solidFill>
                </a:defRPr>
              </a:lvl1pPr>
            </a:lstStyle>
            <a:p>
              <a:pPr/>
              <a:r>
                <a:t>Nested List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파스칼의 삼각형"/>
          <p:cNvSpPr txBox="1"/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파스칼의 삼각형</a:t>
            </a:r>
          </a:p>
        </p:txBody>
      </p:sp>
      <p:sp>
        <p:nvSpPr>
          <p:cNvPr id="636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pPr/>
            <a:r>
              <a:t>표채워풀기 구현</a:t>
            </a:r>
          </a:p>
        </p:txBody>
      </p:sp>
      <p:pic>
        <p:nvPicPr>
          <p:cNvPr id="637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Screen Shot 2021-01-25 at 5.04.15 PM.png" descr="Screen Shot 2021-01-25 at 5.04.1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9532" y="4009497"/>
            <a:ext cx="4210152" cy="183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9" name="Screen Shot 2021-01-25 at 5.04.23 PM.png" descr="Screen Shot 2021-01-25 at 5.04.2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41818" y="6104937"/>
            <a:ext cx="11227070" cy="668278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[[1, 1, 1, 1, 1], [1], [1]]…"/>
          <p:cNvSpPr txBox="1"/>
          <p:nvPr/>
        </p:nvSpPr>
        <p:spPr>
          <a:xfrm>
            <a:off x="5542459" y="7425880"/>
            <a:ext cx="14064297" cy="5592285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</a:t>
            </a:r>
            <a:r>
              <a:t>[[1, </a:t>
            </a:r>
            <a:r>
              <a:rPr>
                <a:solidFill>
                  <a:srgbClr val="0096FF"/>
                </a:solidFill>
              </a:rPr>
              <a:t>1</a:t>
            </a:r>
            <a:r>
              <a:t>, 1, 1, 1], [</a:t>
            </a:r>
            <a:r>
              <a:rPr>
                <a:solidFill>
                  <a:srgbClr val="0096FF"/>
                </a:solidFill>
              </a:rPr>
              <a:t>1</a:t>
            </a:r>
            <a:r>
              <a:t>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pic>
        <p:nvPicPr>
          <p:cNvPr id="641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92675" y="3926990"/>
            <a:ext cx="1179775" cy="833980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645" name="Group"/>
          <p:cNvGrpSpPr/>
          <p:nvPr/>
        </p:nvGrpSpPr>
        <p:grpSpPr>
          <a:xfrm>
            <a:off x="16161336" y="4398137"/>
            <a:ext cx="2220719" cy="1060485"/>
            <a:chOff x="0" y="0"/>
            <a:chExt cx="2220718" cy="1060483"/>
          </a:xfrm>
        </p:grpSpPr>
        <p:sp>
          <p:nvSpPr>
            <p:cNvPr id="643" name="중첩 리스트"/>
            <p:cNvSpPr txBox="1"/>
            <p:nvPr/>
          </p:nvSpPr>
          <p:spPr>
            <a:xfrm>
              <a:off x="0" y="-1"/>
              <a:ext cx="2220719" cy="673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300">
                  <a:solidFill>
                    <a:srgbClr val="3092AB"/>
                  </a:solidFill>
                </a:defRPr>
              </a:lvl1pPr>
            </a:lstStyle>
            <a:p>
              <a:pPr/>
              <a:r>
                <a:t>중첩 리스트</a:t>
              </a:r>
            </a:p>
          </p:txBody>
        </p:sp>
        <p:sp>
          <p:nvSpPr>
            <p:cNvPr id="644" name="Nested List"/>
            <p:cNvSpPr txBox="1"/>
            <p:nvPr/>
          </p:nvSpPr>
          <p:spPr>
            <a:xfrm>
              <a:off x="71206" y="496123"/>
              <a:ext cx="2078305" cy="564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800">
                  <a:solidFill>
                    <a:srgbClr val="3092AB"/>
                  </a:solidFill>
                </a:defRPr>
              </a:lvl1pPr>
            </a:lstStyle>
            <a:p>
              <a:pPr/>
              <a:r>
                <a:t>Nested List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파스칼의 삼각형"/>
          <p:cNvSpPr txBox="1"/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파스칼의 삼각형</a:t>
            </a:r>
          </a:p>
        </p:txBody>
      </p:sp>
      <p:pic>
        <p:nvPicPr>
          <p:cNvPr id="648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[[1, 1, 1, 1, 1], [1], [1]]…"/>
          <p:cNvSpPr txBox="1"/>
          <p:nvPr/>
        </p:nvSpPr>
        <p:spPr>
          <a:xfrm>
            <a:off x="5542459" y="7425880"/>
            <a:ext cx="14064297" cy="5592285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</a:t>
            </a:r>
            <a:r>
              <a:t>[[1, </a:t>
            </a:r>
            <a:r>
              <a:rPr>
                <a:solidFill>
                  <a:srgbClr val="0096FF"/>
                </a:solidFill>
              </a:rPr>
              <a:t>1</a:t>
            </a:r>
            <a:r>
              <a:t>, 1, 1, 1], [</a:t>
            </a:r>
            <a:r>
              <a:rPr>
                <a:solidFill>
                  <a:srgbClr val="0096FF"/>
                </a:solidFill>
              </a:rPr>
              <a:t>1</a:t>
            </a:r>
            <a:r>
              <a:t>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</a:t>
            </a:r>
            <a:r>
              <a:rPr>
                <a:solidFill>
                  <a:srgbClr val="FF8AD8"/>
                </a:solidFill>
              </a:rPr>
              <a:t>2</a:t>
            </a:r>
            <a:r>
              <a:t>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pic>
        <p:nvPicPr>
          <p:cNvPr id="650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2675" y="3926990"/>
            <a:ext cx="1179775" cy="833980"/>
          </a:xfrm>
          <a:prstGeom prst="rect">
            <a:avLst/>
          </a:prstGeom>
          <a:ln w="12700">
            <a:miter lim="400000"/>
          </a:ln>
        </p:spPr>
      </p:pic>
      <p:sp>
        <p:nvSpPr>
          <p:cNvPr id="651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52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pPr/>
            <a:r>
              <a:t>표채워풀기 구현</a:t>
            </a:r>
          </a:p>
        </p:txBody>
      </p:sp>
      <p:pic>
        <p:nvPicPr>
          <p:cNvPr id="653" name="Screen Shot 2021-01-25 at 5.04.15 PM.png" descr="Screen Shot 2021-01-25 at 5.04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69532" y="4009497"/>
            <a:ext cx="4210152" cy="183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54" name="Screen Shot 2021-01-25 at 5.04.23 PM.png" descr="Screen Shot 2021-01-25 at 5.04.2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41818" y="6104937"/>
            <a:ext cx="11227070" cy="668278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658" name="Group"/>
          <p:cNvGrpSpPr/>
          <p:nvPr/>
        </p:nvGrpSpPr>
        <p:grpSpPr>
          <a:xfrm>
            <a:off x="16161336" y="4398137"/>
            <a:ext cx="2220719" cy="1060485"/>
            <a:chOff x="0" y="0"/>
            <a:chExt cx="2220718" cy="1060483"/>
          </a:xfrm>
        </p:grpSpPr>
        <p:sp>
          <p:nvSpPr>
            <p:cNvPr id="656" name="중첩 리스트"/>
            <p:cNvSpPr txBox="1"/>
            <p:nvPr/>
          </p:nvSpPr>
          <p:spPr>
            <a:xfrm>
              <a:off x="0" y="-1"/>
              <a:ext cx="2220719" cy="673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300">
                  <a:solidFill>
                    <a:srgbClr val="3092AB"/>
                  </a:solidFill>
                </a:defRPr>
              </a:lvl1pPr>
            </a:lstStyle>
            <a:p>
              <a:pPr/>
              <a:r>
                <a:t>중첩 리스트</a:t>
              </a:r>
            </a:p>
          </p:txBody>
        </p:sp>
        <p:sp>
          <p:nvSpPr>
            <p:cNvPr id="657" name="Nested List"/>
            <p:cNvSpPr txBox="1"/>
            <p:nvPr/>
          </p:nvSpPr>
          <p:spPr>
            <a:xfrm>
              <a:off x="71206" y="496123"/>
              <a:ext cx="2078305" cy="564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800">
                  <a:solidFill>
                    <a:srgbClr val="3092AB"/>
                  </a:solidFill>
                </a:defRPr>
              </a:lvl1pPr>
            </a:lstStyle>
            <a:p>
              <a:pPr/>
              <a:r>
                <a:t>Nested List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파스칼의 삼각형"/>
          <p:cNvSpPr txBox="1"/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파스칼의 삼각형</a:t>
            </a:r>
          </a:p>
        </p:txBody>
      </p:sp>
      <p:pic>
        <p:nvPicPr>
          <p:cNvPr id="661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[[1, 1, 1, 1, 1], [1], [1]]…"/>
          <p:cNvSpPr txBox="1"/>
          <p:nvPr/>
        </p:nvSpPr>
        <p:spPr>
          <a:xfrm>
            <a:off x="5542459" y="7425880"/>
            <a:ext cx="14064297" cy="5592285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</a:t>
            </a:r>
            <a:r>
              <a:t>[[1, </a:t>
            </a:r>
            <a:r>
              <a:t>1</a:t>
            </a:r>
            <a:r>
              <a:t>, 1, 1, 1], [</a:t>
            </a:r>
            <a:r>
              <a:t>1</a:t>
            </a:r>
            <a:r>
              <a:t>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</a:t>
            </a:r>
            <a:r>
              <a:rPr>
                <a:solidFill>
                  <a:srgbClr val="0096FF"/>
                </a:solidFill>
              </a:rPr>
              <a:t>1</a:t>
            </a:r>
            <a:r>
              <a:t>, 1, 1], [1, </a:t>
            </a:r>
            <a:r>
              <a:rPr>
                <a:solidFill>
                  <a:srgbClr val="0096FF"/>
                </a:solidFill>
              </a:rPr>
              <a:t>2</a:t>
            </a:r>
            <a:r>
              <a:t>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pic>
        <p:nvPicPr>
          <p:cNvPr id="663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2675" y="3926990"/>
            <a:ext cx="1179775" cy="833980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65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pPr/>
            <a:r>
              <a:t>표채워풀기 구현</a:t>
            </a:r>
          </a:p>
        </p:txBody>
      </p:sp>
      <p:pic>
        <p:nvPicPr>
          <p:cNvPr id="666" name="Screen Shot 2021-01-25 at 5.04.15 PM.png" descr="Screen Shot 2021-01-25 at 5.04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69532" y="4009497"/>
            <a:ext cx="4210152" cy="183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7" name="Screen Shot 2021-01-25 at 5.04.23 PM.png" descr="Screen Shot 2021-01-25 at 5.04.2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41818" y="6104937"/>
            <a:ext cx="11227070" cy="668278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671" name="Group"/>
          <p:cNvGrpSpPr/>
          <p:nvPr/>
        </p:nvGrpSpPr>
        <p:grpSpPr>
          <a:xfrm>
            <a:off x="16161336" y="4398137"/>
            <a:ext cx="2220719" cy="1060485"/>
            <a:chOff x="0" y="0"/>
            <a:chExt cx="2220718" cy="1060483"/>
          </a:xfrm>
        </p:grpSpPr>
        <p:sp>
          <p:nvSpPr>
            <p:cNvPr id="669" name="중첩 리스트"/>
            <p:cNvSpPr txBox="1"/>
            <p:nvPr/>
          </p:nvSpPr>
          <p:spPr>
            <a:xfrm>
              <a:off x="0" y="-1"/>
              <a:ext cx="2220719" cy="673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300">
                  <a:solidFill>
                    <a:srgbClr val="3092AB"/>
                  </a:solidFill>
                </a:defRPr>
              </a:lvl1pPr>
            </a:lstStyle>
            <a:p>
              <a:pPr/>
              <a:r>
                <a:t>중첩 리스트</a:t>
              </a:r>
            </a:p>
          </p:txBody>
        </p:sp>
        <p:sp>
          <p:nvSpPr>
            <p:cNvPr id="670" name="Nested List"/>
            <p:cNvSpPr txBox="1"/>
            <p:nvPr/>
          </p:nvSpPr>
          <p:spPr>
            <a:xfrm>
              <a:off x="71206" y="496123"/>
              <a:ext cx="2078305" cy="564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800">
                  <a:solidFill>
                    <a:srgbClr val="3092AB"/>
                  </a:solidFill>
                </a:defRPr>
              </a:lvl1pPr>
            </a:lstStyle>
            <a:p>
              <a:pPr/>
              <a:r>
                <a:t>Nested List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"/>
          <p:cNvGrpSpPr/>
          <p:nvPr/>
        </p:nvGrpSpPr>
        <p:grpSpPr>
          <a:xfrm>
            <a:off x="5089733" y="7114123"/>
            <a:ext cx="14204534" cy="5018208"/>
            <a:chOff x="0" y="0"/>
            <a:chExt cx="14204532" cy="5018207"/>
          </a:xfrm>
        </p:grpSpPr>
        <p:pic>
          <p:nvPicPr>
            <p:cNvPr id="179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6187"/>
              <a:ext cx="10781052" cy="4985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416595" y="0"/>
              <a:ext cx="3787938" cy="5018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2" name="재귀 알고리즘"/>
          <p:cNvSpPr txBox="1"/>
          <p:nvPr>
            <p:ph type="title" idx="4294967295"/>
          </p:nvPr>
        </p:nvSpPr>
        <p:spPr>
          <a:xfrm>
            <a:off x="9352737" y="742697"/>
            <a:ext cx="5678525" cy="130356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501134">
              <a:defRPr b="1" sz="732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재귀 알고리즘</a:t>
            </a:r>
          </a:p>
        </p:txBody>
      </p:sp>
      <p:pic>
        <p:nvPicPr>
          <p:cNvPr id="183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28513" y="3427829"/>
            <a:ext cx="11326973" cy="2593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파스칼의 삼각형"/>
          <p:cNvSpPr txBox="1"/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파스칼의 삼각형</a:t>
            </a:r>
          </a:p>
        </p:txBody>
      </p:sp>
      <p:pic>
        <p:nvPicPr>
          <p:cNvPr id="674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[[1, 1, 1, 1, 1], [1], [1]]…"/>
          <p:cNvSpPr txBox="1"/>
          <p:nvPr/>
        </p:nvSpPr>
        <p:spPr>
          <a:xfrm>
            <a:off x="5542459" y="7425880"/>
            <a:ext cx="14064297" cy="5592285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</a:t>
            </a:r>
            <a:r>
              <a:t>[[1, 1, 1, 1, 1], [1],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</a:t>
            </a:r>
            <a:r>
              <a:rPr>
                <a:solidFill>
                  <a:srgbClr val="0096FF"/>
                </a:solidFill>
              </a:rPr>
              <a:t>1</a:t>
            </a:r>
            <a:r>
              <a:t>, 1, 1], [1, </a:t>
            </a:r>
            <a:r>
              <a:rPr>
                <a:solidFill>
                  <a:srgbClr val="0096FF"/>
                </a:solidFill>
              </a:rPr>
              <a:t>2</a:t>
            </a:r>
            <a:r>
              <a:t>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</a:t>
            </a:r>
            <a:r>
              <a:rPr>
                <a:solidFill>
                  <a:srgbClr val="FF8AD8"/>
                </a:solidFill>
              </a:rPr>
              <a:t>3</a:t>
            </a:r>
            <a:r>
              <a:t>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pic>
        <p:nvPicPr>
          <p:cNvPr id="676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2675" y="3926990"/>
            <a:ext cx="1179775" cy="833980"/>
          </a:xfrm>
          <a:prstGeom prst="rect">
            <a:avLst/>
          </a:prstGeom>
          <a:ln w="12700">
            <a:miter lim="400000"/>
          </a:ln>
        </p:spPr>
      </p:pic>
      <p:sp>
        <p:nvSpPr>
          <p:cNvPr id="677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78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pPr/>
            <a:r>
              <a:t>표채워풀기 구현</a:t>
            </a:r>
          </a:p>
        </p:txBody>
      </p:sp>
      <p:pic>
        <p:nvPicPr>
          <p:cNvPr id="679" name="Screen Shot 2021-01-25 at 5.04.15 PM.png" descr="Screen Shot 2021-01-25 at 5.04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69532" y="4009497"/>
            <a:ext cx="4210152" cy="183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80" name="Screen Shot 2021-01-25 at 5.04.23 PM.png" descr="Screen Shot 2021-01-25 at 5.04.2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41818" y="6104937"/>
            <a:ext cx="11227070" cy="668278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684" name="Group"/>
          <p:cNvGrpSpPr/>
          <p:nvPr/>
        </p:nvGrpSpPr>
        <p:grpSpPr>
          <a:xfrm>
            <a:off x="16161336" y="4398137"/>
            <a:ext cx="2220719" cy="1060485"/>
            <a:chOff x="0" y="0"/>
            <a:chExt cx="2220718" cy="1060483"/>
          </a:xfrm>
        </p:grpSpPr>
        <p:sp>
          <p:nvSpPr>
            <p:cNvPr id="682" name="중첩 리스트"/>
            <p:cNvSpPr txBox="1"/>
            <p:nvPr/>
          </p:nvSpPr>
          <p:spPr>
            <a:xfrm>
              <a:off x="0" y="-1"/>
              <a:ext cx="2220719" cy="673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300">
                  <a:solidFill>
                    <a:srgbClr val="3092AB"/>
                  </a:solidFill>
                </a:defRPr>
              </a:lvl1pPr>
            </a:lstStyle>
            <a:p>
              <a:pPr/>
              <a:r>
                <a:t>중첩 리스트</a:t>
              </a:r>
            </a:p>
          </p:txBody>
        </p:sp>
        <p:sp>
          <p:nvSpPr>
            <p:cNvPr id="683" name="Nested List"/>
            <p:cNvSpPr txBox="1"/>
            <p:nvPr/>
          </p:nvSpPr>
          <p:spPr>
            <a:xfrm>
              <a:off x="71206" y="496123"/>
              <a:ext cx="2078305" cy="564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800">
                  <a:solidFill>
                    <a:srgbClr val="3092AB"/>
                  </a:solidFill>
                </a:defRPr>
              </a:lvl1pPr>
            </a:lstStyle>
            <a:p>
              <a:pPr/>
              <a:r>
                <a:t>Nested List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파스칼의 삼각형"/>
          <p:cNvSpPr txBox="1"/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파스칼의 삼각형</a:t>
            </a:r>
          </a:p>
        </p:txBody>
      </p:sp>
      <p:pic>
        <p:nvPicPr>
          <p:cNvPr id="687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[[1, 1, 1, 1, 1], [1], [1]]…"/>
          <p:cNvSpPr txBox="1"/>
          <p:nvPr/>
        </p:nvSpPr>
        <p:spPr>
          <a:xfrm>
            <a:off x="5542459" y="7425880"/>
            <a:ext cx="14064297" cy="5592285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</a:t>
            </a:r>
            <a:r>
              <a:t>[[1, 1, 1, 1, 1], [1],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</a:t>
            </a:r>
            <a:r>
              <a:rPr>
                <a:solidFill>
                  <a:srgbClr val="0096FF"/>
                </a:solidFill>
              </a:rPr>
              <a:t>1</a:t>
            </a:r>
            <a:r>
              <a:t>, 1], [1, 2, </a:t>
            </a:r>
            <a:r>
              <a:rPr>
                <a:solidFill>
                  <a:srgbClr val="0096FF"/>
                </a:solidFill>
              </a:rPr>
              <a:t>3</a:t>
            </a:r>
            <a:r>
              <a:t>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pic>
        <p:nvPicPr>
          <p:cNvPr id="689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2675" y="3926990"/>
            <a:ext cx="1179775" cy="833980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91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pPr/>
            <a:r>
              <a:t>표채워풀기 구현</a:t>
            </a:r>
          </a:p>
        </p:txBody>
      </p:sp>
      <p:pic>
        <p:nvPicPr>
          <p:cNvPr id="692" name="Screen Shot 2021-01-25 at 5.04.15 PM.png" descr="Screen Shot 2021-01-25 at 5.04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69532" y="4009497"/>
            <a:ext cx="4210152" cy="183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3" name="Screen Shot 2021-01-25 at 5.04.23 PM.png" descr="Screen Shot 2021-01-25 at 5.04.2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41818" y="6104937"/>
            <a:ext cx="11227070" cy="668278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697" name="Group"/>
          <p:cNvGrpSpPr/>
          <p:nvPr/>
        </p:nvGrpSpPr>
        <p:grpSpPr>
          <a:xfrm>
            <a:off x="16161336" y="4398137"/>
            <a:ext cx="2220719" cy="1060485"/>
            <a:chOff x="0" y="0"/>
            <a:chExt cx="2220718" cy="1060483"/>
          </a:xfrm>
        </p:grpSpPr>
        <p:sp>
          <p:nvSpPr>
            <p:cNvPr id="695" name="중첩 리스트"/>
            <p:cNvSpPr txBox="1"/>
            <p:nvPr/>
          </p:nvSpPr>
          <p:spPr>
            <a:xfrm>
              <a:off x="0" y="-1"/>
              <a:ext cx="2220719" cy="673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300">
                  <a:solidFill>
                    <a:srgbClr val="3092AB"/>
                  </a:solidFill>
                </a:defRPr>
              </a:lvl1pPr>
            </a:lstStyle>
            <a:p>
              <a:pPr/>
              <a:r>
                <a:t>중첩 리스트</a:t>
              </a:r>
            </a:p>
          </p:txBody>
        </p:sp>
        <p:sp>
          <p:nvSpPr>
            <p:cNvPr id="696" name="Nested List"/>
            <p:cNvSpPr txBox="1"/>
            <p:nvPr/>
          </p:nvSpPr>
          <p:spPr>
            <a:xfrm>
              <a:off x="71206" y="496123"/>
              <a:ext cx="2078305" cy="564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800">
                  <a:solidFill>
                    <a:srgbClr val="3092AB"/>
                  </a:solidFill>
                </a:defRPr>
              </a:lvl1pPr>
            </a:lstStyle>
            <a:p>
              <a:pPr/>
              <a:r>
                <a:t>Nested List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파스칼의 삼각형"/>
          <p:cNvSpPr txBox="1"/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파스칼의 삼각형</a:t>
            </a:r>
          </a:p>
        </p:txBody>
      </p:sp>
      <p:pic>
        <p:nvPicPr>
          <p:cNvPr id="700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[[1, 1, 1, 1, 1], [1], [1]]…"/>
          <p:cNvSpPr txBox="1"/>
          <p:nvPr/>
        </p:nvSpPr>
        <p:spPr>
          <a:xfrm>
            <a:off x="5542459" y="7425880"/>
            <a:ext cx="14064297" cy="5592285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</a:t>
            </a:r>
            <a:r>
              <a:t>[[1, 1, 1, 1, 1], [1],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</a:t>
            </a:r>
            <a:r>
              <a:rPr>
                <a:solidFill>
                  <a:srgbClr val="0096FF"/>
                </a:solidFill>
              </a:rPr>
              <a:t>1</a:t>
            </a:r>
            <a:r>
              <a:t>, 1], [1, 2, </a:t>
            </a:r>
            <a:r>
              <a:rPr>
                <a:solidFill>
                  <a:srgbClr val="0096FF"/>
                </a:solidFill>
              </a:rPr>
              <a:t>3</a:t>
            </a:r>
            <a:r>
              <a:t>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</a:t>
            </a:r>
            <a:r>
              <a:rPr>
                <a:solidFill>
                  <a:srgbClr val="FF8AD8"/>
                </a:solidFill>
              </a:rPr>
              <a:t>4</a:t>
            </a:r>
            <a:r>
              <a:t>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pic>
        <p:nvPicPr>
          <p:cNvPr id="702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2675" y="3926990"/>
            <a:ext cx="1179775" cy="833980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04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pPr/>
            <a:r>
              <a:t>표채워풀기 구현</a:t>
            </a:r>
          </a:p>
        </p:txBody>
      </p:sp>
      <p:pic>
        <p:nvPicPr>
          <p:cNvPr id="705" name="Screen Shot 2021-01-25 at 5.04.15 PM.png" descr="Screen Shot 2021-01-25 at 5.04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69532" y="4009497"/>
            <a:ext cx="4210152" cy="183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Screen Shot 2021-01-25 at 5.04.23 PM.png" descr="Screen Shot 2021-01-25 at 5.04.2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41818" y="6104937"/>
            <a:ext cx="11227070" cy="668278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710" name="Group"/>
          <p:cNvGrpSpPr/>
          <p:nvPr/>
        </p:nvGrpSpPr>
        <p:grpSpPr>
          <a:xfrm>
            <a:off x="16161336" y="4398137"/>
            <a:ext cx="2220719" cy="1060485"/>
            <a:chOff x="0" y="0"/>
            <a:chExt cx="2220718" cy="1060483"/>
          </a:xfrm>
        </p:grpSpPr>
        <p:sp>
          <p:nvSpPr>
            <p:cNvPr id="708" name="중첩 리스트"/>
            <p:cNvSpPr txBox="1"/>
            <p:nvPr/>
          </p:nvSpPr>
          <p:spPr>
            <a:xfrm>
              <a:off x="0" y="-1"/>
              <a:ext cx="2220719" cy="673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300">
                  <a:solidFill>
                    <a:srgbClr val="3092AB"/>
                  </a:solidFill>
                </a:defRPr>
              </a:lvl1pPr>
            </a:lstStyle>
            <a:p>
              <a:pPr/>
              <a:r>
                <a:t>중첩 리스트</a:t>
              </a:r>
            </a:p>
          </p:txBody>
        </p:sp>
        <p:sp>
          <p:nvSpPr>
            <p:cNvPr id="709" name="Nested List"/>
            <p:cNvSpPr txBox="1"/>
            <p:nvPr/>
          </p:nvSpPr>
          <p:spPr>
            <a:xfrm>
              <a:off x="71206" y="496123"/>
              <a:ext cx="2078305" cy="564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800">
                  <a:solidFill>
                    <a:srgbClr val="3092AB"/>
                  </a:solidFill>
                </a:defRPr>
              </a:lvl1pPr>
            </a:lstStyle>
            <a:p>
              <a:pPr/>
              <a:r>
                <a:t>Nested List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파스칼의 삼각형"/>
          <p:cNvSpPr txBox="1"/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파스칼의 삼각형</a:t>
            </a:r>
          </a:p>
        </p:txBody>
      </p:sp>
      <p:pic>
        <p:nvPicPr>
          <p:cNvPr id="713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sp>
        <p:nvSpPr>
          <p:cNvPr id="714" name="[[1, 1, 1, 1, 1], [1], [1]]…"/>
          <p:cNvSpPr txBox="1"/>
          <p:nvPr/>
        </p:nvSpPr>
        <p:spPr>
          <a:xfrm>
            <a:off x="5542459" y="7425880"/>
            <a:ext cx="14064297" cy="5592285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</a:t>
            </a:r>
            <a:r>
              <a:t>[[1, 1, 1, 1, 1], [1],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</a:t>
            </a:r>
            <a:r>
              <a:rPr>
                <a:solidFill>
                  <a:srgbClr val="0096FF"/>
                </a:solidFill>
              </a:rPr>
              <a:t>1</a:t>
            </a:r>
            <a:r>
              <a:t>], [1, 2, 3, </a:t>
            </a:r>
            <a:r>
              <a:rPr>
                <a:solidFill>
                  <a:srgbClr val="0096FF"/>
                </a:solidFill>
              </a:rPr>
              <a:t>4</a:t>
            </a:r>
            <a:r>
              <a:t>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pic>
        <p:nvPicPr>
          <p:cNvPr id="715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2675" y="3926990"/>
            <a:ext cx="1179775" cy="833980"/>
          </a:xfrm>
          <a:prstGeom prst="rect">
            <a:avLst/>
          </a:prstGeom>
          <a:ln w="12700">
            <a:miter lim="400000"/>
          </a:ln>
        </p:spPr>
      </p:pic>
      <p:sp>
        <p:nvSpPr>
          <p:cNvPr id="716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17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pPr/>
            <a:r>
              <a:t>표채워풀기 구현</a:t>
            </a:r>
          </a:p>
        </p:txBody>
      </p:sp>
      <p:pic>
        <p:nvPicPr>
          <p:cNvPr id="718" name="Screen Shot 2021-01-25 at 5.04.15 PM.png" descr="Screen Shot 2021-01-25 at 5.04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69532" y="4009497"/>
            <a:ext cx="4210152" cy="183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19" name="Screen Shot 2021-01-25 at 5.04.23 PM.png" descr="Screen Shot 2021-01-25 at 5.04.2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41818" y="6104937"/>
            <a:ext cx="11227070" cy="668278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723" name="Group"/>
          <p:cNvGrpSpPr/>
          <p:nvPr/>
        </p:nvGrpSpPr>
        <p:grpSpPr>
          <a:xfrm>
            <a:off x="16161336" y="4398137"/>
            <a:ext cx="2220719" cy="1060485"/>
            <a:chOff x="0" y="0"/>
            <a:chExt cx="2220718" cy="1060483"/>
          </a:xfrm>
        </p:grpSpPr>
        <p:sp>
          <p:nvSpPr>
            <p:cNvPr id="721" name="중첩 리스트"/>
            <p:cNvSpPr txBox="1"/>
            <p:nvPr/>
          </p:nvSpPr>
          <p:spPr>
            <a:xfrm>
              <a:off x="0" y="-1"/>
              <a:ext cx="2220719" cy="673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300">
                  <a:solidFill>
                    <a:srgbClr val="3092AB"/>
                  </a:solidFill>
                </a:defRPr>
              </a:lvl1pPr>
            </a:lstStyle>
            <a:p>
              <a:pPr/>
              <a:r>
                <a:t>중첩 리스트</a:t>
              </a:r>
            </a:p>
          </p:txBody>
        </p:sp>
        <p:sp>
          <p:nvSpPr>
            <p:cNvPr id="722" name="Nested List"/>
            <p:cNvSpPr txBox="1"/>
            <p:nvPr/>
          </p:nvSpPr>
          <p:spPr>
            <a:xfrm>
              <a:off x="71206" y="496123"/>
              <a:ext cx="2078305" cy="564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800">
                  <a:solidFill>
                    <a:srgbClr val="3092AB"/>
                  </a:solidFill>
                </a:defRPr>
              </a:lvl1pPr>
            </a:lstStyle>
            <a:p>
              <a:pPr/>
              <a:r>
                <a:t>Nested List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파스칼의 삼각형"/>
          <p:cNvSpPr txBox="1"/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파스칼의 삼각형</a:t>
            </a:r>
          </a:p>
        </p:txBody>
      </p:sp>
      <p:pic>
        <p:nvPicPr>
          <p:cNvPr id="726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[[1, 1, 1, 1, 1], [1], [1]]…"/>
          <p:cNvSpPr txBox="1"/>
          <p:nvPr/>
        </p:nvSpPr>
        <p:spPr>
          <a:xfrm>
            <a:off x="5542459" y="7425880"/>
            <a:ext cx="14064297" cy="5592285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</a:t>
            </a:r>
            <a:r>
              <a:t>[[1, 1, 1, 1, 1], [1],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</a:t>
            </a:r>
            <a:r>
              <a:rPr>
                <a:solidFill>
                  <a:srgbClr val="0096FF"/>
                </a:solidFill>
              </a:rPr>
              <a:t>1</a:t>
            </a:r>
            <a:r>
              <a:t>], [1, 2, 3, </a:t>
            </a:r>
            <a:r>
              <a:rPr>
                <a:solidFill>
                  <a:srgbClr val="0096FF"/>
                </a:solidFill>
              </a:rPr>
              <a:t>4</a:t>
            </a:r>
            <a:r>
              <a:t>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</a:t>
            </a:r>
            <a:r>
              <a:rPr>
                <a:solidFill>
                  <a:srgbClr val="FF8AD8"/>
                </a:solidFill>
              </a:rPr>
              <a:t>5</a:t>
            </a:r>
            <a:r>
              <a:t>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pic>
        <p:nvPicPr>
          <p:cNvPr id="728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2675" y="3926990"/>
            <a:ext cx="1179775" cy="833980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30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pPr/>
            <a:r>
              <a:t>표채워풀기 구현</a:t>
            </a:r>
          </a:p>
        </p:txBody>
      </p:sp>
      <p:pic>
        <p:nvPicPr>
          <p:cNvPr id="731" name="Screen Shot 2021-01-25 at 5.04.15 PM.png" descr="Screen Shot 2021-01-25 at 5.04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69532" y="4009497"/>
            <a:ext cx="4210152" cy="183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2" name="Screen Shot 2021-01-25 at 5.04.23 PM.png" descr="Screen Shot 2021-01-25 at 5.04.2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41818" y="6104937"/>
            <a:ext cx="11227070" cy="668278"/>
          </a:xfrm>
          <a:prstGeom prst="rect">
            <a:avLst/>
          </a:prstGeom>
          <a:ln w="12700">
            <a:miter lim="400000"/>
          </a:ln>
        </p:spPr>
      </p:pic>
      <p:sp>
        <p:nvSpPr>
          <p:cNvPr id="733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736" name="Group"/>
          <p:cNvGrpSpPr/>
          <p:nvPr/>
        </p:nvGrpSpPr>
        <p:grpSpPr>
          <a:xfrm>
            <a:off x="16161336" y="4398137"/>
            <a:ext cx="2220719" cy="1060485"/>
            <a:chOff x="0" y="0"/>
            <a:chExt cx="2220718" cy="1060483"/>
          </a:xfrm>
        </p:grpSpPr>
        <p:sp>
          <p:nvSpPr>
            <p:cNvPr id="734" name="중첩 리스트"/>
            <p:cNvSpPr txBox="1"/>
            <p:nvPr/>
          </p:nvSpPr>
          <p:spPr>
            <a:xfrm>
              <a:off x="0" y="-1"/>
              <a:ext cx="2220719" cy="673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300">
                  <a:solidFill>
                    <a:srgbClr val="3092AB"/>
                  </a:solidFill>
                </a:defRPr>
              </a:lvl1pPr>
            </a:lstStyle>
            <a:p>
              <a:pPr/>
              <a:r>
                <a:t>중첩 리스트</a:t>
              </a:r>
            </a:p>
          </p:txBody>
        </p:sp>
        <p:sp>
          <p:nvSpPr>
            <p:cNvPr id="735" name="Nested List"/>
            <p:cNvSpPr txBox="1"/>
            <p:nvPr/>
          </p:nvSpPr>
          <p:spPr>
            <a:xfrm>
              <a:off x="71206" y="496123"/>
              <a:ext cx="2078305" cy="564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800">
                  <a:solidFill>
                    <a:srgbClr val="3092AB"/>
                  </a:solidFill>
                </a:defRPr>
              </a:lvl1pPr>
            </a:lstStyle>
            <a:p>
              <a:pPr/>
              <a:r>
                <a:t>Nested List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파스칼의 삼각형"/>
          <p:cNvSpPr txBox="1"/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파스칼의 삼각형</a:t>
            </a:r>
          </a:p>
        </p:txBody>
      </p:sp>
      <p:pic>
        <p:nvPicPr>
          <p:cNvPr id="739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[[1, 1, 1, 1, 1], [1], [1]]…"/>
          <p:cNvSpPr txBox="1"/>
          <p:nvPr/>
        </p:nvSpPr>
        <p:spPr>
          <a:xfrm>
            <a:off x="5542459" y="7425880"/>
            <a:ext cx="14064297" cy="5592285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</a:t>
            </a:r>
            <a:r>
              <a:t>[[1, 1, 1, 1, 1], [1],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</a:t>
            </a:r>
            <a:r>
              <a:rPr>
                <a:solidFill>
                  <a:srgbClr val="0096FF"/>
                </a:solidFill>
              </a:rPr>
              <a:t>2</a:t>
            </a:r>
            <a:r>
              <a:t>, 3, 4, 5], [</a:t>
            </a:r>
            <a:r>
              <a:rPr>
                <a:solidFill>
                  <a:srgbClr val="0096FF"/>
                </a:solidFill>
              </a:rPr>
              <a:t>1</a:t>
            </a:r>
            <a:r>
              <a:t>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pic>
        <p:nvPicPr>
          <p:cNvPr id="741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2675" y="3926990"/>
            <a:ext cx="1179775" cy="833980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43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pPr/>
            <a:r>
              <a:t>표채워풀기 구현</a:t>
            </a:r>
          </a:p>
        </p:txBody>
      </p:sp>
      <p:pic>
        <p:nvPicPr>
          <p:cNvPr id="744" name="Screen Shot 2021-01-25 at 5.04.15 PM.png" descr="Screen Shot 2021-01-25 at 5.04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69532" y="4009497"/>
            <a:ext cx="4210152" cy="183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5" name="Screen Shot 2021-01-25 at 5.04.23 PM.png" descr="Screen Shot 2021-01-25 at 5.04.2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41818" y="6104937"/>
            <a:ext cx="11227070" cy="668278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749" name="Group"/>
          <p:cNvGrpSpPr/>
          <p:nvPr/>
        </p:nvGrpSpPr>
        <p:grpSpPr>
          <a:xfrm>
            <a:off x="16161336" y="4398137"/>
            <a:ext cx="2220719" cy="1060485"/>
            <a:chOff x="0" y="0"/>
            <a:chExt cx="2220718" cy="1060483"/>
          </a:xfrm>
        </p:grpSpPr>
        <p:sp>
          <p:nvSpPr>
            <p:cNvPr id="747" name="중첩 리스트"/>
            <p:cNvSpPr txBox="1"/>
            <p:nvPr/>
          </p:nvSpPr>
          <p:spPr>
            <a:xfrm>
              <a:off x="0" y="-1"/>
              <a:ext cx="2220719" cy="673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300">
                  <a:solidFill>
                    <a:srgbClr val="3092AB"/>
                  </a:solidFill>
                </a:defRPr>
              </a:lvl1pPr>
            </a:lstStyle>
            <a:p>
              <a:pPr/>
              <a:r>
                <a:t>중첩 리스트</a:t>
              </a:r>
            </a:p>
          </p:txBody>
        </p:sp>
        <p:sp>
          <p:nvSpPr>
            <p:cNvPr id="748" name="Nested List"/>
            <p:cNvSpPr txBox="1"/>
            <p:nvPr/>
          </p:nvSpPr>
          <p:spPr>
            <a:xfrm>
              <a:off x="71206" y="496123"/>
              <a:ext cx="2078305" cy="564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800">
                  <a:solidFill>
                    <a:srgbClr val="3092AB"/>
                  </a:solidFill>
                </a:defRPr>
              </a:lvl1pPr>
            </a:lstStyle>
            <a:p>
              <a:pPr/>
              <a:r>
                <a:t>Nested List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파스칼의 삼각형"/>
          <p:cNvSpPr txBox="1"/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파스칼의 삼각형</a:t>
            </a:r>
          </a:p>
        </p:txBody>
      </p:sp>
      <p:pic>
        <p:nvPicPr>
          <p:cNvPr id="752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[[1, 1, 1, 1, 1], [1], [1]]…"/>
          <p:cNvSpPr txBox="1"/>
          <p:nvPr/>
        </p:nvSpPr>
        <p:spPr>
          <a:xfrm>
            <a:off x="5542459" y="7425880"/>
            <a:ext cx="14064297" cy="5592285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</a:t>
            </a:r>
            <a:r>
              <a:t>[[1, 1, 1, 1, 1], [1],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</a:t>
            </a:r>
            <a:r>
              <a:rPr>
                <a:solidFill>
                  <a:srgbClr val="0096FF"/>
                </a:solidFill>
              </a:rPr>
              <a:t>2</a:t>
            </a:r>
            <a:r>
              <a:t>, 3, 4, 5], [</a:t>
            </a:r>
            <a:r>
              <a:rPr>
                <a:solidFill>
                  <a:srgbClr val="0096FF"/>
                </a:solidFill>
              </a:rPr>
              <a:t>1</a:t>
            </a:r>
            <a:r>
              <a:t>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[1, </a:t>
            </a:r>
            <a:r>
              <a:rPr>
                <a:solidFill>
                  <a:srgbClr val="FF8AD8"/>
                </a:solidFill>
              </a:rPr>
              <a:t>3</a:t>
            </a:r>
            <a:r>
              <a:t>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pic>
        <p:nvPicPr>
          <p:cNvPr id="754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2675" y="3926990"/>
            <a:ext cx="1179775" cy="833980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56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pPr/>
            <a:r>
              <a:t>표채워풀기 구현</a:t>
            </a:r>
          </a:p>
        </p:txBody>
      </p:sp>
      <p:pic>
        <p:nvPicPr>
          <p:cNvPr id="757" name="Screen Shot 2021-01-25 at 5.04.15 PM.png" descr="Screen Shot 2021-01-25 at 5.04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69532" y="4009497"/>
            <a:ext cx="4210152" cy="183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58" name="Screen Shot 2021-01-25 at 5.04.23 PM.png" descr="Screen Shot 2021-01-25 at 5.04.2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41818" y="6104937"/>
            <a:ext cx="11227070" cy="668278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762" name="Group"/>
          <p:cNvGrpSpPr/>
          <p:nvPr/>
        </p:nvGrpSpPr>
        <p:grpSpPr>
          <a:xfrm>
            <a:off x="16161336" y="4398137"/>
            <a:ext cx="2220719" cy="1060485"/>
            <a:chOff x="0" y="0"/>
            <a:chExt cx="2220718" cy="1060483"/>
          </a:xfrm>
        </p:grpSpPr>
        <p:sp>
          <p:nvSpPr>
            <p:cNvPr id="760" name="중첩 리스트"/>
            <p:cNvSpPr txBox="1"/>
            <p:nvPr/>
          </p:nvSpPr>
          <p:spPr>
            <a:xfrm>
              <a:off x="0" y="-1"/>
              <a:ext cx="2220719" cy="673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300">
                  <a:solidFill>
                    <a:srgbClr val="3092AB"/>
                  </a:solidFill>
                </a:defRPr>
              </a:lvl1pPr>
            </a:lstStyle>
            <a:p>
              <a:pPr/>
              <a:r>
                <a:t>중첩 리스트</a:t>
              </a:r>
            </a:p>
          </p:txBody>
        </p:sp>
        <p:sp>
          <p:nvSpPr>
            <p:cNvPr id="761" name="Nested List"/>
            <p:cNvSpPr txBox="1"/>
            <p:nvPr/>
          </p:nvSpPr>
          <p:spPr>
            <a:xfrm>
              <a:off x="71206" y="496123"/>
              <a:ext cx="2078305" cy="564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800">
                  <a:solidFill>
                    <a:srgbClr val="3092AB"/>
                  </a:solidFill>
                </a:defRPr>
              </a:lvl1pPr>
            </a:lstStyle>
            <a:p>
              <a:pPr/>
              <a:r>
                <a:t>Nested List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파스칼의 삼각형"/>
          <p:cNvSpPr txBox="1"/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파스칼의 삼각형</a:t>
            </a:r>
          </a:p>
        </p:txBody>
      </p:sp>
      <p:pic>
        <p:nvPicPr>
          <p:cNvPr id="765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[[1, 1, 1, 1, 1], [1], [1]]…"/>
          <p:cNvSpPr txBox="1"/>
          <p:nvPr/>
        </p:nvSpPr>
        <p:spPr>
          <a:xfrm>
            <a:off x="5542459" y="7425880"/>
            <a:ext cx="14064297" cy="5592285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</a:t>
            </a:r>
            <a:r>
              <a:t>[[1, 1, 1, 1, 1], [1],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</a:t>
            </a:r>
            <a:r>
              <a:rPr>
                <a:solidFill>
                  <a:srgbClr val="0096FF"/>
                </a:solidFill>
              </a:rPr>
              <a:t>3</a:t>
            </a:r>
            <a:r>
              <a:t>, 4, 5], [1, </a:t>
            </a:r>
            <a:r>
              <a:rPr>
                <a:solidFill>
                  <a:srgbClr val="0096FF"/>
                </a:solidFill>
              </a:rPr>
              <a:t>3</a:t>
            </a:r>
            <a:r>
              <a:t>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pic>
        <p:nvPicPr>
          <p:cNvPr id="767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2675" y="3926990"/>
            <a:ext cx="1179775" cy="833980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69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pPr/>
            <a:r>
              <a:t>표채워풀기 구현</a:t>
            </a:r>
          </a:p>
        </p:txBody>
      </p:sp>
      <p:pic>
        <p:nvPicPr>
          <p:cNvPr id="770" name="Screen Shot 2021-01-25 at 5.04.15 PM.png" descr="Screen Shot 2021-01-25 at 5.04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69532" y="4009497"/>
            <a:ext cx="4210152" cy="183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71" name="Screen Shot 2021-01-25 at 5.04.23 PM.png" descr="Screen Shot 2021-01-25 at 5.04.2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41818" y="6104937"/>
            <a:ext cx="11227070" cy="668278"/>
          </a:xfrm>
          <a:prstGeom prst="rect">
            <a:avLst/>
          </a:prstGeom>
          <a:ln w="12700">
            <a:miter lim="400000"/>
          </a:ln>
        </p:spPr>
      </p:pic>
      <p:sp>
        <p:nvSpPr>
          <p:cNvPr id="772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775" name="Group"/>
          <p:cNvGrpSpPr/>
          <p:nvPr/>
        </p:nvGrpSpPr>
        <p:grpSpPr>
          <a:xfrm>
            <a:off x="16161336" y="4398137"/>
            <a:ext cx="2220719" cy="1060485"/>
            <a:chOff x="0" y="0"/>
            <a:chExt cx="2220718" cy="1060483"/>
          </a:xfrm>
        </p:grpSpPr>
        <p:sp>
          <p:nvSpPr>
            <p:cNvPr id="773" name="중첩 리스트"/>
            <p:cNvSpPr txBox="1"/>
            <p:nvPr/>
          </p:nvSpPr>
          <p:spPr>
            <a:xfrm>
              <a:off x="0" y="-1"/>
              <a:ext cx="2220719" cy="673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300">
                  <a:solidFill>
                    <a:srgbClr val="3092AB"/>
                  </a:solidFill>
                </a:defRPr>
              </a:lvl1pPr>
            </a:lstStyle>
            <a:p>
              <a:pPr/>
              <a:r>
                <a:t>중첩 리스트</a:t>
              </a:r>
            </a:p>
          </p:txBody>
        </p:sp>
        <p:sp>
          <p:nvSpPr>
            <p:cNvPr id="774" name="Nested List"/>
            <p:cNvSpPr txBox="1"/>
            <p:nvPr/>
          </p:nvSpPr>
          <p:spPr>
            <a:xfrm>
              <a:off x="71206" y="496123"/>
              <a:ext cx="2078305" cy="564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800">
                  <a:solidFill>
                    <a:srgbClr val="3092AB"/>
                  </a:solidFill>
                </a:defRPr>
              </a:lvl1pPr>
            </a:lstStyle>
            <a:p>
              <a:pPr/>
              <a:r>
                <a:t>Nested List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파스칼의 삼각형"/>
          <p:cNvSpPr txBox="1"/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파스칼의 삼각형</a:t>
            </a:r>
          </a:p>
        </p:txBody>
      </p:sp>
      <p:pic>
        <p:nvPicPr>
          <p:cNvPr id="778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[[1, 1, 1, 1, 1], [1], [1]]…"/>
          <p:cNvSpPr txBox="1"/>
          <p:nvPr/>
        </p:nvSpPr>
        <p:spPr>
          <a:xfrm>
            <a:off x="5542459" y="7425880"/>
            <a:ext cx="14064297" cy="5592285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</a:t>
            </a:r>
            <a:r>
              <a:t>[[1, 1, 1, 1, 1], [1],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</a:t>
            </a:r>
            <a:r>
              <a:rPr>
                <a:solidFill>
                  <a:srgbClr val="0096FF"/>
                </a:solidFill>
              </a:rPr>
              <a:t>3</a:t>
            </a:r>
            <a:r>
              <a:t>, 4, 5], [1, </a:t>
            </a:r>
            <a:r>
              <a:rPr>
                <a:solidFill>
                  <a:srgbClr val="0096FF"/>
                </a:solidFill>
              </a:rPr>
              <a:t>3</a:t>
            </a:r>
            <a:r>
              <a:t>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[1, 3, </a:t>
            </a:r>
            <a:r>
              <a:rPr>
                <a:solidFill>
                  <a:srgbClr val="FF8AD8"/>
                </a:solidFill>
              </a:rPr>
              <a:t>6</a:t>
            </a:r>
            <a:r>
              <a:t>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</p:txBody>
      </p:sp>
      <p:pic>
        <p:nvPicPr>
          <p:cNvPr id="780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2675" y="3926990"/>
            <a:ext cx="1179775" cy="833980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82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pPr/>
            <a:r>
              <a:t>표채워풀기 구현</a:t>
            </a:r>
          </a:p>
        </p:txBody>
      </p:sp>
      <p:pic>
        <p:nvPicPr>
          <p:cNvPr id="783" name="Screen Shot 2021-01-25 at 5.04.15 PM.png" descr="Screen Shot 2021-01-25 at 5.04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69532" y="4009497"/>
            <a:ext cx="4210152" cy="183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84" name="Screen Shot 2021-01-25 at 5.04.23 PM.png" descr="Screen Shot 2021-01-25 at 5.04.2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41818" y="6104937"/>
            <a:ext cx="11227070" cy="668278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788" name="Group"/>
          <p:cNvGrpSpPr/>
          <p:nvPr/>
        </p:nvGrpSpPr>
        <p:grpSpPr>
          <a:xfrm>
            <a:off x="16161336" y="4398137"/>
            <a:ext cx="2220719" cy="1060485"/>
            <a:chOff x="0" y="0"/>
            <a:chExt cx="2220718" cy="1060483"/>
          </a:xfrm>
        </p:grpSpPr>
        <p:sp>
          <p:nvSpPr>
            <p:cNvPr id="786" name="중첩 리스트"/>
            <p:cNvSpPr txBox="1"/>
            <p:nvPr/>
          </p:nvSpPr>
          <p:spPr>
            <a:xfrm>
              <a:off x="0" y="-1"/>
              <a:ext cx="2220719" cy="673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300">
                  <a:solidFill>
                    <a:srgbClr val="3092AB"/>
                  </a:solidFill>
                </a:defRPr>
              </a:lvl1pPr>
            </a:lstStyle>
            <a:p>
              <a:pPr/>
              <a:r>
                <a:t>중첩 리스트</a:t>
              </a:r>
            </a:p>
          </p:txBody>
        </p:sp>
        <p:sp>
          <p:nvSpPr>
            <p:cNvPr id="787" name="Nested List"/>
            <p:cNvSpPr txBox="1"/>
            <p:nvPr/>
          </p:nvSpPr>
          <p:spPr>
            <a:xfrm>
              <a:off x="71206" y="496123"/>
              <a:ext cx="2078305" cy="564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800">
                  <a:solidFill>
                    <a:srgbClr val="3092AB"/>
                  </a:solidFill>
                </a:defRPr>
              </a:lvl1pPr>
            </a:lstStyle>
            <a:p>
              <a:pPr/>
              <a:r>
                <a:t>Nested List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파스칼의 삼각형"/>
          <p:cNvSpPr txBox="1"/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파스칼의 삼각형</a:t>
            </a:r>
          </a:p>
        </p:txBody>
      </p:sp>
      <p:pic>
        <p:nvPicPr>
          <p:cNvPr id="791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[[1, 1, 1, 1, 1], [1], [1]]…"/>
          <p:cNvSpPr txBox="1"/>
          <p:nvPr/>
        </p:nvSpPr>
        <p:spPr>
          <a:xfrm>
            <a:off x="5542459" y="7425880"/>
            <a:ext cx="14064297" cy="5592285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</a:t>
            </a:r>
            <a:r>
              <a:t>[[1, 1, 1, 1, 1], [1],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[1, 3]]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</a:t>
            </a:r>
            <a:r>
              <a:rPr>
                <a:solidFill>
                  <a:srgbClr val="0096FF"/>
                </a:solidFill>
              </a:rPr>
              <a:t>4</a:t>
            </a:r>
            <a:r>
              <a:t>, 5], [1, 3, </a:t>
            </a:r>
            <a:r>
              <a:rPr>
                <a:solidFill>
                  <a:srgbClr val="0096FF"/>
                </a:solidFill>
              </a:rPr>
              <a:t>6</a:t>
            </a:r>
            <a:r>
              <a:t>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</p:txBody>
      </p:sp>
      <p:pic>
        <p:nvPicPr>
          <p:cNvPr id="793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2675" y="3926990"/>
            <a:ext cx="1179775" cy="833980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95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pPr/>
            <a:r>
              <a:t>표채워풀기 구현</a:t>
            </a:r>
          </a:p>
        </p:txBody>
      </p:sp>
      <p:pic>
        <p:nvPicPr>
          <p:cNvPr id="796" name="Screen Shot 2021-01-25 at 5.04.15 PM.png" descr="Screen Shot 2021-01-25 at 5.04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69532" y="4009497"/>
            <a:ext cx="4210152" cy="183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97" name="Screen Shot 2021-01-25 at 5.04.23 PM.png" descr="Screen Shot 2021-01-25 at 5.04.2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41818" y="6104937"/>
            <a:ext cx="11227070" cy="668278"/>
          </a:xfrm>
          <a:prstGeom prst="rect">
            <a:avLst/>
          </a:prstGeom>
          <a:ln w="12700">
            <a:miter lim="400000"/>
          </a:ln>
        </p:spPr>
      </p:pic>
      <p:sp>
        <p:nvSpPr>
          <p:cNvPr id="798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801" name="Group"/>
          <p:cNvGrpSpPr/>
          <p:nvPr/>
        </p:nvGrpSpPr>
        <p:grpSpPr>
          <a:xfrm>
            <a:off x="16161336" y="4398137"/>
            <a:ext cx="2220719" cy="1060485"/>
            <a:chOff x="0" y="0"/>
            <a:chExt cx="2220718" cy="1060483"/>
          </a:xfrm>
        </p:grpSpPr>
        <p:sp>
          <p:nvSpPr>
            <p:cNvPr id="799" name="중첩 리스트"/>
            <p:cNvSpPr txBox="1"/>
            <p:nvPr/>
          </p:nvSpPr>
          <p:spPr>
            <a:xfrm>
              <a:off x="0" y="-1"/>
              <a:ext cx="2220719" cy="673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300">
                  <a:solidFill>
                    <a:srgbClr val="3092AB"/>
                  </a:solidFill>
                </a:defRPr>
              </a:lvl1pPr>
            </a:lstStyle>
            <a:p>
              <a:pPr/>
              <a:r>
                <a:t>중첩 리스트</a:t>
              </a:r>
            </a:p>
          </p:txBody>
        </p:sp>
        <p:sp>
          <p:nvSpPr>
            <p:cNvPr id="800" name="Nested List"/>
            <p:cNvSpPr txBox="1"/>
            <p:nvPr/>
          </p:nvSpPr>
          <p:spPr>
            <a:xfrm>
              <a:off x="71206" y="496123"/>
              <a:ext cx="2078305" cy="564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800">
                  <a:solidFill>
                    <a:srgbClr val="3092AB"/>
                  </a:solidFill>
                </a:defRPr>
              </a:lvl1pPr>
            </a:lstStyle>
            <a:p>
              <a:pPr/>
              <a:r>
                <a:t>Nested List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185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6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8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20000"/>
              </a:lnSpc>
              <a:defRPr b="0" sz="2800">
                <a:latin typeface="Monaco"/>
                <a:ea typeface="Monaco"/>
                <a:cs typeface="Monaco"/>
                <a:sym typeface="Monac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파스칼의 삼각형"/>
          <p:cNvSpPr txBox="1"/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파스칼의 삼각형</a:t>
            </a:r>
          </a:p>
        </p:txBody>
      </p:sp>
      <p:pic>
        <p:nvPicPr>
          <p:cNvPr id="804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sp>
        <p:nvSpPr>
          <p:cNvPr id="805" name="[[1, 1, 1, 1, 1], [1], [1]]…"/>
          <p:cNvSpPr txBox="1"/>
          <p:nvPr/>
        </p:nvSpPr>
        <p:spPr>
          <a:xfrm>
            <a:off x="5542459" y="7425880"/>
            <a:ext cx="14064297" cy="5592285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</a:t>
            </a:r>
            <a:r>
              <a:t>[[1, 1, 1, 1, 1], [1],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[1, 3]]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</a:t>
            </a:r>
            <a:r>
              <a:rPr>
                <a:solidFill>
                  <a:srgbClr val="0096FF"/>
                </a:solidFill>
              </a:rPr>
              <a:t>4</a:t>
            </a:r>
            <a:r>
              <a:t>, 5], [1, 3, </a:t>
            </a:r>
            <a:r>
              <a:rPr>
                <a:solidFill>
                  <a:srgbClr val="0096FF"/>
                </a:solidFill>
              </a:rPr>
              <a:t>6</a:t>
            </a:r>
            <a:r>
              <a:t>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[1, 3, 6, </a:t>
            </a:r>
            <a:r>
              <a:rPr>
                <a:solidFill>
                  <a:srgbClr val="FF8AD8"/>
                </a:solidFill>
              </a:rPr>
              <a:t>10</a:t>
            </a:r>
            <a:r>
              <a:t>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</p:txBody>
      </p:sp>
      <p:pic>
        <p:nvPicPr>
          <p:cNvPr id="806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2675" y="3926990"/>
            <a:ext cx="1179775" cy="833980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08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pPr/>
            <a:r>
              <a:t>표채워풀기 구현</a:t>
            </a:r>
          </a:p>
        </p:txBody>
      </p:sp>
      <p:pic>
        <p:nvPicPr>
          <p:cNvPr id="809" name="Screen Shot 2021-01-25 at 5.04.15 PM.png" descr="Screen Shot 2021-01-25 at 5.04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69532" y="4009497"/>
            <a:ext cx="4210152" cy="183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810" name="Screen Shot 2021-01-25 at 5.04.23 PM.png" descr="Screen Shot 2021-01-25 at 5.04.2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41818" y="6104937"/>
            <a:ext cx="11227070" cy="668278"/>
          </a:xfrm>
          <a:prstGeom prst="rect">
            <a:avLst/>
          </a:prstGeom>
          <a:ln w="12700">
            <a:miter lim="400000"/>
          </a:ln>
        </p:spPr>
      </p:pic>
      <p:sp>
        <p:nvSpPr>
          <p:cNvPr id="811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814" name="Group"/>
          <p:cNvGrpSpPr/>
          <p:nvPr/>
        </p:nvGrpSpPr>
        <p:grpSpPr>
          <a:xfrm>
            <a:off x="16161336" y="4398137"/>
            <a:ext cx="2220719" cy="1060485"/>
            <a:chOff x="0" y="0"/>
            <a:chExt cx="2220718" cy="1060483"/>
          </a:xfrm>
        </p:grpSpPr>
        <p:sp>
          <p:nvSpPr>
            <p:cNvPr id="812" name="중첩 리스트"/>
            <p:cNvSpPr txBox="1"/>
            <p:nvPr/>
          </p:nvSpPr>
          <p:spPr>
            <a:xfrm>
              <a:off x="0" y="-1"/>
              <a:ext cx="2220719" cy="673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300">
                  <a:solidFill>
                    <a:srgbClr val="3092AB"/>
                  </a:solidFill>
                </a:defRPr>
              </a:lvl1pPr>
            </a:lstStyle>
            <a:p>
              <a:pPr/>
              <a:r>
                <a:t>중첩 리스트</a:t>
              </a:r>
            </a:p>
          </p:txBody>
        </p:sp>
        <p:sp>
          <p:nvSpPr>
            <p:cNvPr id="813" name="Nested List"/>
            <p:cNvSpPr txBox="1"/>
            <p:nvPr/>
          </p:nvSpPr>
          <p:spPr>
            <a:xfrm>
              <a:off x="71206" y="496123"/>
              <a:ext cx="2078305" cy="564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800">
                  <a:solidFill>
                    <a:srgbClr val="3092AB"/>
                  </a:solidFill>
                </a:defRPr>
              </a:lvl1pPr>
            </a:lstStyle>
            <a:p>
              <a:pPr/>
              <a:r>
                <a:t>Nested List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파스칼의 삼각형"/>
          <p:cNvSpPr txBox="1"/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파스칼의 삼각형</a:t>
            </a:r>
          </a:p>
        </p:txBody>
      </p:sp>
      <p:pic>
        <p:nvPicPr>
          <p:cNvPr id="817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[[1, 1, 1, 1, 1], [1], [1]]…"/>
          <p:cNvSpPr txBox="1"/>
          <p:nvPr/>
        </p:nvSpPr>
        <p:spPr>
          <a:xfrm>
            <a:off x="5542459" y="7425880"/>
            <a:ext cx="14064297" cy="5592285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</a:t>
            </a:r>
            <a:r>
              <a:t>[[1, 1, 1, 1, 1], [1],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[1, 3]]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[1, 3, 6]]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</a:t>
            </a:r>
            <a:r>
              <a:rPr>
                <a:solidFill>
                  <a:srgbClr val="0096FF"/>
                </a:solidFill>
              </a:rPr>
              <a:t>5</a:t>
            </a:r>
            <a:r>
              <a:t>], [1, 3, 6, </a:t>
            </a:r>
            <a:r>
              <a:rPr>
                <a:solidFill>
                  <a:srgbClr val="0096FF"/>
                </a:solidFill>
              </a:rPr>
              <a:t>10</a:t>
            </a:r>
            <a:r>
              <a:t>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</p:txBody>
      </p:sp>
      <p:pic>
        <p:nvPicPr>
          <p:cNvPr id="819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2675" y="3926990"/>
            <a:ext cx="1179775" cy="833980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1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pPr/>
            <a:r>
              <a:t>표채워풀기 구현</a:t>
            </a:r>
          </a:p>
        </p:txBody>
      </p:sp>
      <p:pic>
        <p:nvPicPr>
          <p:cNvPr id="822" name="Screen Shot 2021-01-25 at 5.04.15 PM.png" descr="Screen Shot 2021-01-25 at 5.04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69532" y="4009497"/>
            <a:ext cx="4210152" cy="183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823" name="Screen Shot 2021-01-25 at 5.04.23 PM.png" descr="Screen Shot 2021-01-25 at 5.04.2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41818" y="6104937"/>
            <a:ext cx="11227070" cy="668278"/>
          </a:xfrm>
          <a:prstGeom prst="rect">
            <a:avLst/>
          </a:prstGeom>
          <a:ln w="12700">
            <a:miter lim="400000"/>
          </a:ln>
        </p:spPr>
      </p:pic>
      <p:sp>
        <p:nvSpPr>
          <p:cNvPr id="824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827" name="Group"/>
          <p:cNvGrpSpPr/>
          <p:nvPr/>
        </p:nvGrpSpPr>
        <p:grpSpPr>
          <a:xfrm>
            <a:off x="16161336" y="4398137"/>
            <a:ext cx="2220719" cy="1060485"/>
            <a:chOff x="0" y="0"/>
            <a:chExt cx="2220718" cy="1060483"/>
          </a:xfrm>
        </p:grpSpPr>
        <p:sp>
          <p:nvSpPr>
            <p:cNvPr id="825" name="중첩 리스트"/>
            <p:cNvSpPr txBox="1"/>
            <p:nvPr/>
          </p:nvSpPr>
          <p:spPr>
            <a:xfrm>
              <a:off x="0" y="-1"/>
              <a:ext cx="2220719" cy="673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300">
                  <a:solidFill>
                    <a:srgbClr val="3092AB"/>
                  </a:solidFill>
                </a:defRPr>
              </a:lvl1pPr>
            </a:lstStyle>
            <a:p>
              <a:pPr/>
              <a:r>
                <a:t>중첩 리스트</a:t>
              </a:r>
            </a:p>
          </p:txBody>
        </p:sp>
        <p:sp>
          <p:nvSpPr>
            <p:cNvPr id="826" name="Nested List"/>
            <p:cNvSpPr txBox="1"/>
            <p:nvPr/>
          </p:nvSpPr>
          <p:spPr>
            <a:xfrm>
              <a:off x="71206" y="496123"/>
              <a:ext cx="2078305" cy="564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800">
                  <a:solidFill>
                    <a:srgbClr val="3092AB"/>
                  </a:solidFill>
                </a:defRPr>
              </a:lvl1pPr>
            </a:lstStyle>
            <a:p>
              <a:pPr/>
              <a:r>
                <a:t>Nested List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파스칼의 삼각형"/>
          <p:cNvSpPr txBox="1"/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파스칼의 삼각형</a:t>
            </a:r>
          </a:p>
        </p:txBody>
      </p:sp>
      <p:pic>
        <p:nvPicPr>
          <p:cNvPr id="830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[[1, 1, 1, 1, 1], [1], [1]]…"/>
          <p:cNvSpPr txBox="1"/>
          <p:nvPr/>
        </p:nvSpPr>
        <p:spPr>
          <a:xfrm>
            <a:off x="5542459" y="7425880"/>
            <a:ext cx="14064297" cy="5592285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   </a:t>
            </a:r>
            <a:r>
              <a:t>[[1, 1, 1, 1, 1], [1],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[1, 3]]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[1, 3, 6]]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</a:t>
            </a:r>
            <a:r>
              <a:rPr>
                <a:solidFill>
                  <a:srgbClr val="0096FF"/>
                </a:solidFill>
              </a:rPr>
              <a:t>5</a:t>
            </a:r>
            <a:r>
              <a:t>], [1, 3, 6, </a:t>
            </a:r>
            <a:r>
              <a:rPr>
                <a:solidFill>
                  <a:srgbClr val="0096FF"/>
                </a:solidFill>
              </a:rPr>
              <a:t>10</a:t>
            </a:r>
            <a:r>
              <a:t>]]</a:t>
            </a:r>
          </a:p>
          <a:p>
            <a:pPr algn="l">
              <a:lnSpc>
                <a:spcPct val="120000"/>
              </a:lnSpc>
              <a:defRPr b="0" sz="300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[1, 3, 6, 10, </a:t>
            </a:r>
            <a:r>
              <a:rPr>
                <a:solidFill>
                  <a:srgbClr val="FF8AD8"/>
                </a:solidFill>
              </a:rPr>
              <a:t>15</a:t>
            </a:r>
            <a:r>
              <a:t>]]</a:t>
            </a:r>
          </a:p>
        </p:txBody>
      </p:sp>
      <p:pic>
        <p:nvPicPr>
          <p:cNvPr id="832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6975" y="3853055"/>
            <a:ext cx="1388960" cy="981851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834" name="Screen Shot 2021-01-25 at 9.20.17 PM.png" descr="Screen Shot 2021-01-25 at 9.20.1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3251" y="3853055"/>
            <a:ext cx="1276407" cy="981851"/>
          </a:xfrm>
          <a:prstGeom prst="rect">
            <a:avLst/>
          </a:prstGeom>
          <a:ln w="12700">
            <a:miter lim="400000"/>
          </a:ln>
        </p:spPr>
      </p:pic>
      <p:sp>
        <p:nvSpPr>
          <p:cNvPr id="835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pPr/>
            <a:r>
              <a:t>표채워풀기 구현</a:t>
            </a:r>
          </a:p>
        </p:txBody>
      </p:sp>
      <p:pic>
        <p:nvPicPr>
          <p:cNvPr id="836" name="Screen Shot 2021-01-25 at 5.04.15 PM.png" descr="Screen Shot 2021-01-25 at 5.04.15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69532" y="4009497"/>
            <a:ext cx="4210152" cy="183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837" name="Screen Shot 2021-01-25 at 5.04.23 PM.png" descr="Screen Shot 2021-01-25 at 5.04.23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441818" y="6104937"/>
            <a:ext cx="11227070" cy="668278"/>
          </a:xfrm>
          <a:prstGeom prst="rect">
            <a:avLst/>
          </a:prstGeom>
          <a:ln w="12700">
            <a:miter lim="400000"/>
          </a:ln>
        </p:spPr>
      </p:pic>
      <p:sp>
        <p:nvSpPr>
          <p:cNvPr id="838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841" name="Group"/>
          <p:cNvGrpSpPr/>
          <p:nvPr/>
        </p:nvGrpSpPr>
        <p:grpSpPr>
          <a:xfrm>
            <a:off x="16161336" y="4398137"/>
            <a:ext cx="2220719" cy="1060485"/>
            <a:chOff x="0" y="0"/>
            <a:chExt cx="2220718" cy="1060483"/>
          </a:xfrm>
        </p:grpSpPr>
        <p:sp>
          <p:nvSpPr>
            <p:cNvPr id="839" name="중첩 리스트"/>
            <p:cNvSpPr txBox="1"/>
            <p:nvPr/>
          </p:nvSpPr>
          <p:spPr>
            <a:xfrm>
              <a:off x="0" y="-1"/>
              <a:ext cx="2220719" cy="673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300">
                  <a:solidFill>
                    <a:srgbClr val="3092AB"/>
                  </a:solidFill>
                </a:defRPr>
              </a:lvl1pPr>
            </a:lstStyle>
            <a:p>
              <a:pPr/>
              <a:r>
                <a:t>중첩 리스트</a:t>
              </a:r>
            </a:p>
          </p:txBody>
        </p:sp>
        <p:sp>
          <p:nvSpPr>
            <p:cNvPr id="840" name="Nested List"/>
            <p:cNvSpPr txBox="1"/>
            <p:nvPr/>
          </p:nvSpPr>
          <p:spPr>
            <a:xfrm>
              <a:off x="71206" y="496123"/>
              <a:ext cx="2078305" cy="564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800">
                  <a:solidFill>
                    <a:srgbClr val="3092AB"/>
                  </a:solidFill>
                </a:defRPr>
              </a:lvl1pPr>
            </a:lstStyle>
            <a:p>
              <a:pPr/>
              <a:r>
                <a:t>Nested List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Screen Shot 2021-01-30 at 4.09.46 PM.png" descr="Screen Shot 2021-01-30 at 4.09.4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2141" y="3812427"/>
            <a:ext cx="12544999" cy="5525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844" name="Screen Shot 2021-01-25 at 9.20.17 PM.png" descr="Screen Shot 2021-01-25 at 9.20.1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7439" y="5027758"/>
            <a:ext cx="1377902" cy="1059925"/>
          </a:xfrm>
          <a:prstGeom prst="rect">
            <a:avLst/>
          </a:prstGeom>
          <a:ln w="12700">
            <a:miter lim="400000"/>
          </a:ln>
        </p:spPr>
      </p:pic>
      <p:sp>
        <p:nvSpPr>
          <p:cNvPr id="845" name="파스칼의 삼각형"/>
          <p:cNvSpPr txBox="1"/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32579">
              <a:defRPr b="1" sz="9239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파스칼의 삼각형</a:t>
            </a:r>
          </a:p>
        </p:txBody>
      </p:sp>
      <p:sp>
        <p:nvSpPr>
          <p:cNvPr id="846" name="List Comprehension"/>
          <p:cNvSpPr txBox="1"/>
          <p:nvPr/>
        </p:nvSpPr>
        <p:spPr>
          <a:xfrm>
            <a:off x="9802359" y="11311952"/>
            <a:ext cx="4779282" cy="8133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361473">
              <a:defRPr sz="3784">
                <a:solidFill>
                  <a:srgbClr val="3092AB"/>
                </a:solidFill>
              </a:defRPr>
            </a:lvl1pPr>
          </a:lstStyle>
          <a:p>
            <a:pPr/>
            <a:r>
              <a:t>List Comprehension</a:t>
            </a:r>
          </a:p>
        </p:txBody>
      </p:sp>
      <p:sp>
        <p:nvSpPr>
          <p:cNvPr id="847" name="리스트 축약"/>
          <p:cNvSpPr txBox="1"/>
          <p:nvPr/>
        </p:nvSpPr>
        <p:spPr>
          <a:xfrm>
            <a:off x="10531645" y="10590915"/>
            <a:ext cx="3320710" cy="8133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328612">
              <a:defRPr sz="4320">
                <a:solidFill>
                  <a:srgbClr val="3092AB"/>
                </a:solidFill>
              </a:defRPr>
            </a:lvl1pPr>
          </a:lstStyle>
          <a:p>
            <a:pPr/>
            <a:r>
              <a:t>리스트 축약</a:t>
            </a:r>
          </a:p>
        </p:txBody>
      </p:sp>
      <p:sp>
        <p:nvSpPr>
          <p:cNvPr id="848" name="Arrow"/>
          <p:cNvSpPr/>
          <p:nvPr/>
        </p:nvSpPr>
        <p:spPr>
          <a:xfrm>
            <a:off x="15245564" y="10946800"/>
            <a:ext cx="1377902" cy="942568"/>
          </a:xfrm>
          <a:prstGeom prst="rightArrow">
            <a:avLst>
              <a:gd name="adj1" fmla="val 50327"/>
              <a:gd name="adj2" fmla="val 80397"/>
            </a:avLst>
          </a:prstGeom>
          <a:solidFill>
            <a:srgbClr val="3092A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49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pPr/>
            <a:r>
              <a:t>표채워풀기 구현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Screen Shot 2021-01-30 at 4.10.51 PM.png" descr="Screen Shot 2021-01-30 at 4.10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4169" y="6371842"/>
            <a:ext cx="16415662" cy="6529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852" name="Screen Shot 2021-01-30 at 4.09.46 PM.png" descr="Screen Shot 2021-01-30 at 4.09.4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9501" y="483565"/>
            <a:ext cx="12544998" cy="5525439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Rectangle"/>
          <p:cNvSpPr/>
          <p:nvPr/>
        </p:nvSpPr>
        <p:spPr>
          <a:xfrm>
            <a:off x="5638800" y="8686800"/>
            <a:ext cx="13106400" cy="3830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Screen Shot 2021-01-30 at 4.10.51 PM.png" descr="Screen Shot 2021-01-30 at 4.10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4169" y="6371842"/>
            <a:ext cx="16415662" cy="6529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856" name="Screen Shot 2021-01-30 at 4.09.46 PM.png" descr="Screen Shot 2021-01-30 at 4.09.4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9501" y="483565"/>
            <a:ext cx="12544998" cy="5525439"/>
          </a:xfrm>
          <a:prstGeom prst="rect">
            <a:avLst/>
          </a:prstGeom>
          <a:ln w="12700">
            <a:miter lim="400000"/>
          </a:ln>
        </p:spPr>
      </p:pic>
      <p:sp>
        <p:nvSpPr>
          <p:cNvPr id="857" name="Rectangle"/>
          <p:cNvSpPr/>
          <p:nvPr/>
        </p:nvSpPr>
        <p:spPr>
          <a:xfrm>
            <a:off x="5638800" y="9314677"/>
            <a:ext cx="13106400" cy="32028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Screen Shot 2021-01-30 at 4.10.51 PM.png" descr="Screen Shot 2021-01-30 at 4.10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4169" y="6371842"/>
            <a:ext cx="16415662" cy="6529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860" name="Screen Shot 2021-01-30 at 4.09.46 PM.png" descr="Screen Shot 2021-01-30 at 4.09.4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9501" y="483565"/>
            <a:ext cx="12544998" cy="5525439"/>
          </a:xfrm>
          <a:prstGeom prst="rect">
            <a:avLst/>
          </a:prstGeom>
          <a:ln w="12700">
            <a:miter lim="400000"/>
          </a:ln>
        </p:spPr>
      </p:pic>
      <p:sp>
        <p:nvSpPr>
          <p:cNvPr id="861" name="Rectangle"/>
          <p:cNvSpPr/>
          <p:nvPr/>
        </p:nvSpPr>
        <p:spPr>
          <a:xfrm>
            <a:off x="5638800" y="10742432"/>
            <a:ext cx="13106400" cy="17751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Screen Shot 2021-01-30 at 4.10.51 PM.png" descr="Screen Shot 2021-01-30 at 4.10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4169" y="6371842"/>
            <a:ext cx="16415662" cy="6529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864" name="Screen Shot 2021-01-30 at 4.09.46 PM.png" descr="Screen Shot 2021-01-30 at 4.09.4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9501" y="483565"/>
            <a:ext cx="12544998" cy="5525439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Rectangle"/>
          <p:cNvSpPr/>
          <p:nvPr/>
        </p:nvSpPr>
        <p:spPr>
          <a:xfrm>
            <a:off x="5638800" y="11316158"/>
            <a:ext cx="13106400" cy="12014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Screen Shot 2021-01-30 at 4.10.51 PM.png" descr="Screen Shot 2021-01-30 at 4.10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4169" y="6371842"/>
            <a:ext cx="16415662" cy="6529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868" name="Screen Shot 2021-01-30 at 4.09.46 PM.png" descr="Screen Shot 2021-01-30 at 4.09.4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9501" y="483565"/>
            <a:ext cx="12544998" cy="5525439"/>
          </a:xfrm>
          <a:prstGeom prst="rect">
            <a:avLst/>
          </a:prstGeom>
          <a:ln w="12700">
            <a:miter lim="400000"/>
          </a:ln>
        </p:spPr>
      </p:pic>
      <p:sp>
        <p:nvSpPr>
          <p:cNvPr id="869" name="Rectangle"/>
          <p:cNvSpPr/>
          <p:nvPr/>
        </p:nvSpPr>
        <p:spPr>
          <a:xfrm>
            <a:off x="5638800" y="11902524"/>
            <a:ext cx="13106400" cy="6150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Screen Shot 2021-01-30 at 4.10.51 PM.png" descr="Screen Shot 2021-01-30 at 4.10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4169" y="6371842"/>
            <a:ext cx="16415662" cy="6529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872" name="Screen Shot 2021-01-30 at 4.09.46 PM.png" descr="Screen Shot 2021-01-30 at 4.09.4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9501" y="483565"/>
            <a:ext cx="12544998" cy="5525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